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61" r:id="rId1"/>
  </p:sldMasterIdLst>
  <p:notesMasterIdLst>
    <p:notesMasterId r:id="rId36"/>
  </p:notesMasterIdLst>
  <p:handoutMasterIdLst>
    <p:handoutMasterId r:id="rId37"/>
  </p:handoutMasterIdLst>
  <p:sldIdLst>
    <p:sldId id="496" r:id="rId2"/>
    <p:sldId id="437" r:id="rId3"/>
    <p:sldId id="438" r:id="rId4"/>
    <p:sldId id="439" r:id="rId5"/>
    <p:sldId id="441" r:id="rId6"/>
    <p:sldId id="442" r:id="rId7"/>
    <p:sldId id="443" r:id="rId8"/>
    <p:sldId id="444" r:id="rId9"/>
    <p:sldId id="440" r:id="rId10"/>
    <p:sldId id="446" r:id="rId11"/>
    <p:sldId id="447" r:id="rId12"/>
    <p:sldId id="449" r:id="rId13"/>
    <p:sldId id="445" r:id="rId14"/>
    <p:sldId id="450" r:id="rId15"/>
    <p:sldId id="451" r:id="rId16"/>
    <p:sldId id="452" r:id="rId17"/>
    <p:sldId id="453" r:id="rId18"/>
    <p:sldId id="454" r:id="rId19"/>
    <p:sldId id="455" r:id="rId20"/>
    <p:sldId id="456" r:id="rId21"/>
    <p:sldId id="457" r:id="rId22"/>
    <p:sldId id="458" r:id="rId23"/>
    <p:sldId id="460" r:id="rId24"/>
    <p:sldId id="461" r:id="rId25"/>
    <p:sldId id="462" r:id="rId26"/>
    <p:sldId id="463" r:id="rId27"/>
    <p:sldId id="464" r:id="rId28"/>
    <p:sldId id="465" r:id="rId29"/>
    <p:sldId id="466" r:id="rId30"/>
    <p:sldId id="467" r:id="rId31"/>
    <p:sldId id="468" r:id="rId32"/>
    <p:sldId id="469" r:id="rId33"/>
    <p:sldId id="470" r:id="rId34"/>
    <p:sldId id="471" r:id="rId35"/>
  </p:sldIdLst>
  <p:sldSz cx="12192000" cy="6858000"/>
  <p:notesSz cx="6858000" cy="9144000"/>
  <p:custDataLst>
    <p:tags r:id="rId3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罗 勇" initials="" lastIdx="3" clrIdx="0"/>
  <p:cmAuthor id="2" name="luo" initials="" lastIdx="1" clrIdx="1"/>
  <p:cmAuthor id="3" name="未知用户1" initials="未知用户1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 autoAdjust="0"/>
  </p:normalViewPr>
  <p:slideViewPr>
    <p:cSldViewPr>
      <p:cViewPr>
        <p:scale>
          <a:sx n="75" d="100"/>
          <a:sy n="75" d="100"/>
        </p:scale>
        <p:origin x="1959" y="89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E05150C9-70D6-4696-8AA8-694AFB20EAC0}" type="datetimeFigureOut">
              <a:rPr lang="zh-CN" altLang="en-US"/>
              <a:t>2023/2/23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3B45FA10-9586-4305-A39A-998DB2093593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768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128.64322" units="1/cm"/>
          <inkml:channelProperty channel="Y" name="resolution" value="64.28571" units="1/cm"/>
          <inkml:channelProperty channel="T" name="resolution" value="1" units="1/dev"/>
        </inkml:channelProperties>
      </inkml:inkSource>
      <inkml:timestamp xml:id="ts0" timeString="2022-07-21T00:14:54.6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719">
    <iact:property name="dataType"/>
    <iact:actionData xml:id="d0">
      <inkml:trace xmlns:inkml="http://www.w3.org/2003/InkML" xml:id="stk0" contextRef="#ctx0" brushRef="#br0">7585 10566 0,'0'0'3,"9"0"-2,8 0 6,27 0 2,-26-9-3,26 9 3,27 0 0,-19 0-1,90 0 1,-63 0-2,80 0 3,-89 0-1,98 0-4,-1 0 4,-70 0-1,18 0 0,0 0 1,8 9 1,-26-9-2,-26 0 2,26 0-5,-18 17 3,-26-17 7,0 9-14,18-9 8,-19 0 1,134 27 17,-45-10-23,-71-17 4,10 18 0,17 0 1,-27-18-1,10 17 2,61 1-3,26-1 2,-43 1-1,-71-18 0,97 27 9,-115-27-11,0 0 3,-26 0 19,-9 8 19</inkml:trace>
    </iact:actionData>
  </iact:action>
  <iact:action type="add" startTime="13737">
    <iact:property name="dataType"/>
    <iact:actionData xml:id="d1">
      <inkml:trace xmlns:inkml="http://www.w3.org/2003/InkML" xml:id="stk1" contextRef="#ctx0" brushRef="#br0">12903 10645 0,'0'0'0,"26"0"6,1 9 4,-10 17 8,-8-26-12,0 9-2,0-9 9,9 9 11,-1-9-21,10 9 4,-10 8 1,45 10 1,-44-27-1,8 9 1,9-9 1,9 0-3,-8 0 1,52-18 0,35-17-1,-17 17 2,-26-17-1,43 0 19,-114 35-20</inkml:trace>
    </iact:actionData>
  </iact:action>
  <iact:action type="add" startTime="14595">
    <iact:property name="dataType"/>
    <iact:actionData xml:id="d2">
      <inkml:trace xmlns:inkml="http://www.w3.org/2003/InkML" xml:id="stk2" contextRef="#ctx0" brushRef="#br0">14579 10654 0,'17'0'44,"-8"9"-37,9 8 0,26-8 1,-27-9 0,54 18 2,-9-9-2,8-9 1,54 17-2,-54-17 1,-17 0 1,35 0-1,-17 0 0,8 0 1,-43 0 0,-10 0-1,-17 0 0,0 0-1,-1 0 54,1-17-55,0 17 4,0 0 2,9 0 13,-10 0 28,1 0 4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4BBC5C60-9B41-42AC-8CFC-5FF92C738152}" type="datetimeFigureOut">
              <a:rPr lang="zh-CN" altLang="en-US"/>
              <a:t>2023/2/23</a:t>
            </a:fld>
            <a:endParaRPr lang="zh-CN" altLang="en-US"/>
          </a:p>
        </p:txBody>
      </p:sp>
      <p:sp>
        <p:nvSpPr>
          <p:cNvPr id="14340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备注占位符 4"/>
          <p:cNvSpPr>
            <a:spLocks noGrp="1" noChangeArrowheads="1"/>
          </p:cNvSpPr>
          <p:nvPr>
            <p:ph type="body" sz="quarter" idx="9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66225C08-41DE-45A6-A32A-7C9BC603CA93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FA47D70-719A-412E-BC56-969889F0EEAF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843924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957413D-779E-44A9-803F-65ED83A4ADE1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963216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D727C22-93FF-47AB-8736-71A17B5BCC4A}" type="slidenum">
              <a:rPr lang="en-US" altLang="zh-CN" smtClean="0"/>
              <a:t>‹#›</a:t>
            </a:fld>
            <a:endParaRPr lang="zh-CN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4649764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95192B1-1576-4FE9-AAA1-FCA1EE881FB3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817326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ED69CEF-E2D4-4080-B16D-60199CF6423F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820919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F57130-7D1D-4C72-A2D2-AB2492C12966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40471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F3B8E5-C0CE-4863-B079-A69276AD1633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740830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BEC948-E11B-43EB-9DD5-D9D87290F655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19690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0F2FEC-0E9D-482C-ABB0-1CB245CCFC36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43447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552ECC-AA9F-4D11-B2F6-83E8B4E94418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64927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E14CC31-0791-45D7-804C-DFF5C7A5538D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061579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D727C22-93FF-47AB-8736-71A17B5BCC4A}" type="slidenum">
              <a:rPr lang="en-US" altLang="zh-CN" smtClean="0"/>
              <a:t>‹#›</a:t>
            </a:fld>
            <a:endParaRPr lang="zh-CN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0931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microsoft.com/office/2011/relationships/inkAction" Target="../ink/inkAction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标题 1"/>
          <p:cNvSpPr>
            <a:spLocks noGrp="1" noChangeArrowheads="1"/>
          </p:cNvSpPr>
          <p:nvPr>
            <p:ph type="title"/>
          </p:nvPr>
        </p:nvSpPr>
        <p:spPr>
          <a:xfrm>
            <a:off x="1271464" y="55780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zh-CN" sz="4000" dirty="0" smtClean="0">
                <a:solidFill>
                  <a:srgbClr val="FF0000"/>
                </a:solidFill>
              </a:rPr>
              <a:t>8.1 </a:t>
            </a:r>
            <a:r>
              <a:rPr lang="zh-CN" altLang="en-US" sz="4000" dirty="0" smtClean="0">
                <a:solidFill>
                  <a:srgbClr val="FF0000"/>
                </a:solidFill>
              </a:rPr>
              <a:t>二维几何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  <p:sp>
        <p:nvSpPr>
          <p:cNvPr id="18435" name="内容占位符 2"/>
          <p:cNvSpPr>
            <a:spLocks noGrp="1" noChangeArrowheads="1"/>
          </p:cNvSpPr>
          <p:nvPr>
            <p:ph idx="1"/>
          </p:nvPr>
        </p:nvSpPr>
        <p:spPr>
          <a:xfrm>
            <a:off x="1271464" y="1988840"/>
            <a:ext cx="5688632" cy="2880320"/>
          </a:xfrm>
        </p:spPr>
        <p:txBody>
          <a:bodyPr>
            <a:normAutofit fontScale="92500" lnSpcReduction="10000"/>
          </a:bodyPr>
          <a:lstStyle/>
          <a:p>
            <a:pPr lvl="1">
              <a:buFont typeface="Wingdings" panose="05000000000000000000" pitchFamily="2" charset="2"/>
              <a:buChar char="p"/>
            </a:pPr>
            <a:r>
              <a:rPr lang="zh-CN" altLang="en-US" dirty="0"/>
              <a:t>点和向量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p"/>
            </a:pPr>
            <a:r>
              <a:rPr lang="zh-CN" altLang="en-US" dirty="0"/>
              <a:t>点积和叉积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p"/>
            </a:pPr>
            <a:r>
              <a:rPr lang="zh-CN" altLang="en-US" dirty="0"/>
              <a:t>点和线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p"/>
            </a:pPr>
            <a:r>
              <a:rPr lang="zh-CN" altLang="en-US" dirty="0"/>
              <a:t>多边形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p"/>
            </a:pPr>
            <a:r>
              <a:rPr lang="zh-CN" altLang="en-US" dirty="0"/>
              <a:t>凸包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p"/>
            </a:pPr>
            <a:r>
              <a:rPr lang="zh-CN" altLang="en-US" dirty="0"/>
              <a:t>最近点对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p"/>
            </a:pPr>
            <a:r>
              <a:rPr lang="zh-CN" altLang="en-US" dirty="0"/>
              <a:t>旋转卡壳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p"/>
            </a:pPr>
            <a:r>
              <a:rPr lang="zh-CN" altLang="en-US" dirty="0"/>
              <a:t>半平面交</a:t>
            </a:r>
            <a:endParaRPr lang="en-US" altLang="zh-CN" dirty="0"/>
          </a:p>
        </p:txBody>
      </p:sp>
      <p:sp>
        <p:nvSpPr>
          <p:cNvPr id="7" name="页脚占位符 7"/>
          <p:cNvSpPr txBox="1">
            <a:spLocks/>
          </p:cNvSpPr>
          <p:nvPr/>
        </p:nvSpPr>
        <p:spPr>
          <a:xfrm>
            <a:off x="7464152" y="127000"/>
            <a:ext cx="4464496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defPPr>
              <a:defRPr lang="zh-CN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kern="1200" noProof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>
                <a:solidFill>
                  <a:srgbClr val="0070C0"/>
                </a:solidFill>
              </a:rPr>
              <a:t>《</a:t>
            </a:r>
            <a:r>
              <a:rPr lang="zh-CN" altLang="en-US" sz="2000">
                <a:solidFill>
                  <a:srgbClr val="0070C0"/>
                </a:solidFill>
              </a:rPr>
              <a:t>算法竞赛</a:t>
            </a:r>
            <a:r>
              <a:rPr lang="en-US" altLang="zh-CN" sz="2000">
                <a:solidFill>
                  <a:srgbClr val="0070C0"/>
                </a:solidFill>
              </a:rPr>
              <a:t>》</a:t>
            </a:r>
            <a:r>
              <a:rPr lang="zh-CN" altLang="en-US" sz="2000">
                <a:solidFill>
                  <a:srgbClr val="0070C0"/>
                </a:solidFill>
              </a:rPr>
              <a:t>清华大学出版社 罗勇军</a:t>
            </a:r>
            <a:endParaRPr lang="zh-CN" altLang="en-US" sz="2000" dirty="0">
              <a:solidFill>
                <a:srgbClr val="0070C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2264" y="1690395"/>
            <a:ext cx="3261808" cy="426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2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1"/>
    </mc:Choice>
    <mc:Fallback xmlns="">
      <p:transition spd="slow" advTm="4351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836713"/>
            <a:ext cx="8229600" cy="5289451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）求向量</a:t>
            </a:r>
            <a:r>
              <a:rPr lang="en-US" altLang="zh-CN" sz="2800" dirty="0"/>
              <a:t>A</a:t>
            </a:r>
            <a:r>
              <a:rPr lang="zh-CN" altLang="en-US" sz="2800" dirty="0"/>
              <a:t>的长度</a:t>
            </a:r>
          </a:p>
          <a:p>
            <a:pPr marL="0" indent="0">
              <a:buNone/>
            </a:pPr>
            <a:r>
              <a:rPr lang="zh-CN" altLang="en-US" sz="2800" dirty="0"/>
              <a:t>	</a:t>
            </a:r>
            <a:r>
              <a:rPr lang="en-US" altLang="zh-CN" sz="2800" dirty="0"/>
              <a:t>double Len(Vector A){</a:t>
            </a:r>
          </a:p>
          <a:p>
            <a:pPr marL="0" indent="0">
              <a:buNone/>
            </a:pPr>
            <a:r>
              <a:rPr lang="en-US" altLang="zh-CN" sz="2800" dirty="0"/>
              <a:t>	    return sqrt(Dot(A,A));</a:t>
            </a:r>
          </a:p>
          <a:p>
            <a:pPr marL="0" indent="0">
              <a:buNone/>
            </a:pPr>
            <a:r>
              <a:rPr lang="en-US" altLang="zh-CN" sz="2800" dirty="0"/>
              <a:t>        }</a:t>
            </a:r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3</a:t>
            </a:r>
            <a:r>
              <a:rPr lang="zh-CN" altLang="en-US" sz="2800" dirty="0"/>
              <a:t>）求向量</a:t>
            </a:r>
            <a:r>
              <a:rPr lang="en-US" altLang="zh-CN" sz="2800" dirty="0"/>
              <a:t>A</a:t>
            </a:r>
            <a:r>
              <a:rPr lang="zh-CN" altLang="en-US" sz="2800" dirty="0"/>
              <a:t>与</a:t>
            </a:r>
            <a:r>
              <a:rPr lang="en-US" altLang="zh-CN" sz="2800" dirty="0"/>
              <a:t>B</a:t>
            </a:r>
            <a:r>
              <a:rPr lang="zh-CN" altLang="en-US" sz="2800" dirty="0"/>
              <a:t>的夹角大小</a:t>
            </a:r>
          </a:p>
          <a:p>
            <a:pPr marL="0" indent="0">
              <a:buNone/>
            </a:pPr>
            <a:r>
              <a:rPr lang="zh-CN" altLang="en-US" sz="2800" dirty="0"/>
              <a:t>	</a:t>
            </a:r>
            <a:r>
              <a:rPr lang="en-US" altLang="zh-CN" sz="2800" dirty="0"/>
              <a:t>double Angle(Vector </a:t>
            </a:r>
            <a:r>
              <a:rPr lang="en-US" altLang="zh-CN" sz="2800" dirty="0" err="1"/>
              <a:t>A,Vector</a:t>
            </a:r>
            <a:r>
              <a:rPr lang="en-US" altLang="zh-CN" sz="2800" dirty="0"/>
              <a:t> B){</a:t>
            </a:r>
          </a:p>
          <a:p>
            <a:pPr marL="0" indent="0">
              <a:buNone/>
            </a:pPr>
            <a:r>
              <a:rPr lang="en-US" altLang="zh-CN" sz="2800" dirty="0"/>
              <a:t>	  return </a:t>
            </a:r>
            <a:r>
              <a:rPr lang="en-US" altLang="zh-CN" sz="2800" dirty="0" err="1"/>
              <a:t>acos</a:t>
            </a:r>
            <a:r>
              <a:rPr lang="en-US" altLang="zh-CN" sz="2800" dirty="0"/>
              <a:t>(Dot(A,B)/Len(A)/Len(B));</a:t>
            </a:r>
          </a:p>
          <a:p>
            <a:pPr marL="0" indent="0">
              <a:buNone/>
            </a:pPr>
            <a:r>
              <a:rPr lang="en-US" altLang="zh-CN" sz="2800" dirty="0"/>
              <a:t>        }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231"/>
    </mc:Choice>
    <mc:Fallback xmlns="">
      <p:transition spd="slow" advTm="47231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叉积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1340769"/>
            <a:ext cx="8229600" cy="4785395"/>
          </a:xfrm>
        </p:spPr>
        <p:txBody>
          <a:bodyPr/>
          <a:lstStyle/>
          <a:p>
            <a:r>
              <a:rPr lang="zh-CN" altLang="en-US" sz="2800" dirty="0"/>
              <a:t>定义</a:t>
            </a:r>
            <a:r>
              <a:rPr lang="zh-CN" altLang="en-US" sz="2800" i="1" dirty="0"/>
              <a:t>：</a:t>
            </a:r>
            <a:r>
              <a:rPr lang="en-US" altLang="zh-CN" sz="2800" i="1" dirty="0"/>
              <a:t>A×B=|A||</a:t>
            </a:r>
            <a:r>
              <a:rPr lang="en-US" altLang="zh-CN" sz="2800" i="1" dirty="0" err="1"/>
              <a:t>B|sinθ</a:t>
            </a:r>
            <a:endParaRPr lang="zh-CN" altLang="en-US" sz="2800" dirty="0"/>
          </a:p>
          <a:p>
            <a:pPr marL="457200" lvl="1" indent="0">
              <a:buNone/>
            </a:pPr>
            <a:r>
              <a:rPr lang="en-US" altLang="zh-CN" sz="2400" dirty="0"/>
              <a:t>      θ</a:t>
            </a:r>
            <a:r>
              <a:rPr lang="zh-CN" altLang="en-US" sz="2400" dirty="0"/>
              <a:t>表示向量</a:t>
            </a:r>
            <a:r>
              <a:rPr lang="en-US" altLang="zh-CN" sz="2400" dirty="0"/>
              <a:t>A</a:t>
            </a:r>
            <a:r>
              <a:rPr lang="zh-CN" altLang="en-US" sz="2400" dirty="0"/>
              <a:t>旋转到向量</a:t>
            </a:r>
            <a:r>
              <a:rPr lang="en-US" altLang="zh-CN" sz="2400" dirty="0"/>
              <a:t>B</a:t>
            </a:r>
            <a:r>
              <a:rPr lang="zh-CN" altLang="en-US" sz="2400" dirty="0"/>
              <a:t>所经过的夹角。</a:t>
            </a:r>
            <a:endParaRPr lang="en-US" altLang="zh-CN" sz="2400" dirty="0"/>
          </a:p>
          <a:p>
            <a:pPr marL="800100" lvl="2" indent="0">
              <a:buNone/>
            </a:pPr>
            <a:r>
              <a:rPr lang="en-US" altLang="zh-CN" dirty="0"/>
              <a:t>double Cross(Vector </a:t>
            </a:r>
            <a:r>
              <a:rPr lang="en-US" altLang="zh-CN" dirty="0" err="1"/>
              <a:t>A,Vector</a:t>
            </a:r>
            <a:r>
              <a:rPr lang="en-US" altLang="zh-CN" dirty="0"/>
              <a:t> B){</a:t>
            </a:r>
          </a:p>
          <a:p>
            <a:pPr marL="1314450" lvl="3" indent="0">
              <a:buNone/>
            </a:pPr>
            <a:r>
              <a:rPr lang="en-US" altLang="zh-CN" sz="2400" dirty="0"/>
              <a:t> 	return </a:t>
            </a:r>
            <a:r>
              <a:rPr lang="en-US" altLang="zh-CN" sz="2400" dirty="0" err="1"/>
              <a:t>A.x</a:t>
            </a:r>
            <a:r>
              <a:rPr lang="en-US" altLang="zh-CN" sz="2400" dirty="0"/>
              <a:t>*</a:t>
            </a:r>
            <a:r>
              <a:rPr lang="en-US" altLang="zh-CN" sz="2400" dirty="0" err="1"/>
              <a:t>B.y</a:t>
            </a:r>
            <a:r>
              <a:rPr lang="en-US" altLang="zh-CN" sz="2400" dirty="0"/>
              <a:t> – </a:t>
            </a:r>
            <a:r>
              <a:rPr lang="en-US" altLang="zh-CN" sz="2400" dirty="0" err="1"/>
              <a:t>A.y</a:t>
            </a:r>
            <a:r>
              <a:rPr lang="en-US" altLang="zh-CN" sz="2400" dirty="0"/>
              <a:t>*</a:t>
            </a:r>
            <a:r>
              <a:rPr lang="en-US" altLang="zh-CN" sz="2400" dirty="0" err="1"/>
              <a:t>B.x</a:t>
            </a:r>
            <a:r>
              <a:rPr lang="en-US" altLang="zh-CN" sz="2400" dirty="0"/>
              <a:t>;    }</a:t>
            </a:r>
          </a:p>
          <a:p>
            <a:r>
              <a:rPr lang="zh-CN" altLang="en-US" sz="2400" dirty="0"/>
              <a:t>两个向量的叉积是一个带正负号的数值。</a:t>
            </a:r>
            <a:r>
              <a:rPr lang="en-US" altLang="zh-CN" sz="2400" dirty="0"/>
              <a:t>A×B</a:t>
            </a:r>
            <a:r>
              <a:rPr lang="zh-CN" altLang="en-US" sz="2400" dirty="0"/>
              <a:t>的几何意义为向量</a:t>
            </a:r>
            <a:r>
              <a:rPr lang="en-US" altLang="zh-CN" sz="2400" dirty="0"/>
              <a:t>A</a:t>
            </a:r>
            <a:r>
              <a:rPr lang="zh-CN" altLang="en-US" sz="2400" dirty="0"/>
              <a:t>和</a:t>
            </a:r>
            <a:r>
              <a:rPr lang="en-US" altLang="zh-CN" sz="2400" dirty="0"/>
              <a:t>B</a:t>
            </a:r>
            <a:r>
              <a:rPr lang="zh-CN" altLang="en-US" sz="2400" dirty="0"/>
              <a:t>形成的平行四边形的“有向”面积，这个面积有正负。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6082" name="Picture 2" descr="C:\Users\luo\AppData\Local\Temp\ksohtml15192\wps1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672" y="4490383"/>
            <a:ext cx="5568850" cy="1621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520"/>
    </mc:Choice>
    <mc:Fallback xmlns="">
      <p:transition spd="slow" advTm="8752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叉积的基本应用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）判断向量</a:t>
            </a:r>
            <a:r>
              <a:rPr lang="en-US" altLang="zh-CN" sz="2800" dirty="0"/>
              <a:t>A</a:t>
            </a:r>
            <a:r>
              <a:rPr lang="zh-CN" altLang="en-US" sz="2800" dirty="0"/>
              <a:t>、</a:t>
            </a:r>
            <a:r>
              <a:rPr lang="en-US" altLang="zh-CN" sz="2800" dirty="0"/>
              <a:t>B</a:t>
            </a:r>
            <a:r>
              <a:rPr lang="zh-CN" altLang="en-US" sz="2800" dirty="0"/>
              <a:t>的方向关系</a:t>
            </a:r>
          </a:p>
          <a:p>
            <a:pPr marL="0" indent="0">
              <a:buNone/>
            </a:pPr>
            <a:r>
              <a:rPr lang="zh-CN" altLang="en-US" sz="2800" dirty="0"/>
              <a:t>	若</a:t>
            </a:r>
            <a:r>
              <a:rPr lang="en-US" altLang="zh-CN" sz="2800" dirty="0"/>
              <a:t>A×B &gt; 0</a:t>
            </a:r>
            <a:r>
              <a:rPr lang="zh-CN" altLang="en-US" sz="2800" dirty="0"/>
              <a:t>，</a:t>
            </a:r>
            <a:r>
              <a:rPr lang="en-US" altLang="zh-CN" sz="2800" dirty="0"/>
              <a:t>B</a:t>
            </a:r>
            <a:r>
              <a:rPr lang="zh-CN" altLang="en-US" sz="2800" dirty="0"/>
              <a:t>在</a:t>
            </a:r>
            <a:r>
              <a:rPr lang="en-US" altLang="zh-CN" sz="2800" dirty="0"/>
              <a:t>A</a:t>
            </a:r>
            <a:r>
              <a:rPr lang="zh-CN" altLang="en-US" sz="2800" dirty="0"/>
              <a:t>的逆时针方向；</a:t>
            </a:r>
          </a:p>
          <a:p>
            <a:pPr marL="0" indent="0">
              <a:buNone/>
            </a:pPr>
            <a:r>
              <a:rPr lang="zh-CN" altLang="en-US" sz="2800" dirty="0"/>
              <a:t>	若</a:t>
            </a:r>
            <a:r>
              <a:rPr lang="en-US" altLang="zh-CN" sz="2800" dirty="0"/>
              <a:t>A×B &lt; 0</a:t>
            </a:r>
            <a:r>
              <a:rPr lang="zh-CN" altLang="en-US" sz="2800" dirty="0"/>
              <a:t>，</a:t>
            </a:r>
            <a:r>
              <a:rPr lang="en-US" altLang="zh-CN" sz="2800" dirty="0"/>
              <a:t>B</a:t>
            </a:r>
            <a:r>
              <a:rPr lang="zh-CN" altLang="en-US" sz="2800" dirty="0"/>
              <a:t>在</a:t>
            </a:r>
            <a:r>
              <a:rPr lang="en-US" altLang="zh-CN" sz="2800" dirty="0"/>
              <a:t>A</a:t>
            </a:r>
            <a:r>
              <a:rPr lang="zh-CN" altLang="en-US" sz="2800" dirty="0"/>
              <a:t>的顺时针方向；</a:t>
            </a:r>
          </a:p>
          <a:p>
            <a:pPr marL="0" indent="0">
              <a:buNone/>
            </a:pPr>
            <a:r>
              <a:rPr lang="zh-CN" altLang="en-US" sz="2800" dirty="0"/>
              <a:t>	若</a:t>
            </a:r>
            <a:r>
              <a:rPr lang="en-US" altLang="zh-CN" sz="2800" dirty="0"/>
              <a:t>A×B = 0</a:t>
            </a:r>
            <a:r>
              <a:rPr lang="zh-CN" altLang="en-US" sz="2800" dirty="0"/>
              <a:t>，</a:t>
            </a:r>
            <a:r>
              <a:rPr lang="en-US" altLang="zh-CN" sz="2800" dirty="0"/>
              <a:t>B</a:t>
            </a:r>
            <a:r>
              <a:rPr lang="zh-CN" altLang="en-US" sz="2800" dirty="0"/>
              <a:t>与</a:t>
            </a:r>
            <a:r>
              <a:rPr lang="en-US" altLang="zh-CN" sz="2800" dirty="0"/>
              <a:t>A</a:t>
            </a:r>
            <a:r>
              <a:rPr lang="zh-CN" altLang="en-US" sz="2800" dirty="0"/>
              <a:t>共线，可能是同方向的，也可能是反方向的。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545"/>
    </mc:Choice>
    <mc:Fallback xmlns="">
      <p:transition spd="slow" advTm="20545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）计算两向量构成的平行四边形有向面积</a:t>
            </a:r>
          </a:p>
          <a:p>
            <a:pPr marL="0" indent="0">
              <a:buNone/>
            </a:pPr>
            <a:r>
              <a:rPr lang="zh-CN" altLang="en-US" sz="2400" dirty="0"/>
              <a:t>   三个点</a:t>
            </a:r>
            <a:r>
              <a:rPr lang="en-US" altLang="zh-CN" sz="2400" dirty="0"/>
              <a:t>A</a:t>
            </a:r>
            <a:r>
              <a:rPr lang="zh-CN" altLang="en-US" sz="2400" dirty="0"/>
              <a:t>、</a:t>
            </a:r>
            <a:r>
              <a:rPr lang="en-US" altLang="zh-CN" sz="2400" dirty="0"/>
              <a:t>B</a:t>
            </a:r>
            <a:r>
              <a:rPr lang="zh-CN" altLang="en-US" sz="2400" dirty="0"/>
              <a:t>、</a:t>
            </a:r>
            <a:r>
              <a:rPr lang="en-US" altLang="zh-CN" sz="2400" dirty="0"/>
              <a:t>C</a:t>
            </a:r>
            <a:r>
              <a:rPr lang="zh-CN" altLang="en-US" sz="2400" dirty="0"/>
              <a:t>，以</a:t>
            </a:r>
            <a:r>
              <a:rPr lang="en-US" altLang="zh-CN" sz="2400" dirty="0"/>
              <a:t>A</a:t>
            </a:r>
            <a:r>
              <a:rPr lang="zh-CN" altLang="en-US" sz="2400" dirty="0"/>
              <a:t>为公共点，得到</a:t>
            </a:r>
            <a:r>
              <a:rPr lang="en-US" altLang="zh-CN" sz="2400" dirty="0"/>
              <a:t>2</a:t>
            </a:r>
            <a:r>
              <a:rPr lang="zh-CN" altLang="en-US" sz="2400" dirty="0"/>
              <a:t>个向量</a:t>
            </a:r>
            <a:r>
              <a:rPr lang="en-US" altLang="zh-CN" sz="2400" dirty="0"/>
              <a:t>B-A</a:t>
            </a:r>
            <a:r>
              <a:rPr lang="zh-CN" altLang="en-US" sz="2400" dirty="0"/>
              <a:t>和</a:t>
            </a:r>
            <a:r>
              <a:rPr lang="en-US" altLang="zh-CN" sz="2400" dirty="0"/>
              <a:t>C-A</a:t>
            </a:r>
            <a:r>
              <a:rPr lang="zh-CN" altLang="en-US" sz="2400" dirty="0"/>
              <a:t>，它们构成的平行四边形，面积是：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double Area2(Point </a:t>
            </a:r>
            <a:r>
              <a:rPr lang="en-US" altLang="zh-CN" sz="2400" dirty="0" err="1"/>
              <a:t>A,Point</a:t>
            </a:r>
            <a:r>
              <a:rPr lang="en-US" altLang="zh-CN" sz="2400" dirty="0"/>
              <a:t> </a:t>
            </a:r>
            <a:r>
              <a:rPr lang="en-US" altLang="zh-CN" sz="2400" dirty="0" err="1"/>
              <a:t>B,Point</a:t>
            </a:r>
            <a:r>
              <a:rPr lang="en-US" altLang="zh-CN" sz="2400" dirty="0"/>
              <a:t> C){</a:t>
            </a:r>
          </a:p>
          <a:p>
            <a:pPr marL="0" indent="0">
              <a:buNone/>
            </a:pPr>
            <a:r>
              <a:rPr lang="en-US" altLang="zh-CN" sz="2400" dirty="0"/>
              <a:t>                  return Cross(B-A, C-A);}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）计算三点构成的三角形的面积</a:t>
            </a:r>
          </a:p>
          <a:p>
            <a:pPr marL="0" indent="0">
              <a:buNone/>
            </a:pPr>
            <a:r>
              <a:rPr lang="zh-CN" altLang="en-US" sz="2400" dirty="0"/>
              <a:t>     三个点</a:t>
            </a:r>
            <a:r>
              <a:rPr lang="en-US" altLang="zh-CN" sz="2400" dirty="0"/>
              <a:t>A</a:t>
            </a:r>
            <a:r>
              <a:rPr lang="zh-CN" altLang="en-US" sz="2400" dirty="0"/>
              <a:t>、</a:t>
            </a:r>
            <a:r>
              <a:rPr lang="en-US" altLang="zh-CN" sz="2400" dirty="0"/>
              <a:t>B</a:t>
            </a:r>
            <a:r>
              <a:rPr lang="zh-CN" altLang="en-US" sz="2400" dirty="0"/>
              <a:t>、</a:t>
            </a:r>
            <a:r>
              <a:rPr lang="en-US" altLang="zh-CN" sz="2400" dirty="0"/>
              <a:t>C</a:t>
            </a:r>
            <a:r>
              <a:rPr lang="zh-CN" altLang="en-US" sz="2400" dirty="0"/>
              <a:t>构成的三角形面积，等于平行四边形面积</a:t>
            </a:r>
            <a:r>
              <a:rPr lang="en-US" altLang="zh-CN" sz="2400" dirty="0"/>
              <a:t>Area2(A, B, C)</a:t>
            </a:r>
            <a:r>
              <a:rPr lang="zh-CN" altLang="en-US" sz="2400" dirty="0"/>
              <a:t>的二分之一。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302"/>
    </mc:Choice>
    <mc:Fallback xmlns="">
      <p:transition spd="slow" advTm="28302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1196753"/>
            <a:ext cx="8435280" cy="4929411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4</a:t>
            </a:r>
            <a:r>
              <a:rPr lang="zh-CN" altLang="en-US" sz="2800" dirty="0"/>
              <a:t>）向量旋转</a:t>
            </a:r>
          </a:p>
          <a:p>
            <a:pPr marL="0" indent="0">
              <a:buNone/>
            </a:pPr>
            <a:r>
              <a:rPr lang="zh-CN" altLang="en-US" sz="2800" dirty="0"/>
              <a:t>	使向量</a:t>
            </a:r>
            <a:r>
              <a:rPr lang="en-US" altLang="zh-CN" sz="2800" dirty="0"/>
              <a:t>(x, y)</a:t>
            </a:r>
            <a:r>
              <a:rPr lang="zh-CN" altLang="en-US" sz="2800" dirty="0"/>
              <a:t>绕起点逆时针旋转，设旋转角度为</a:t>
            </a:r>
            <a:r>
              <a:rPr lang="el-GR" altLang="zh-CN" sz="2800" dirty="0"/>
              <a:t>θ</a:t>
            </a:r>
            <a:r>
              <a:rPr lang="zh-CN" altLang="el-GR" sz="2800" dirty="0"/>
              <a:t>，</a:t>
            </a:r>
            <a:r>
              <a:rPr lang="zh-CN" altLang="en-US" sz="2800" dirty="0"/>
              <a:t>那么旋转后的向量</a:t>
            </a:r>
            <a:r>
              <a:rPr lang="en-US" altLang="zh-CN" sz="2800" dirty="0"/>
              <a:t>(x’, y’)</a:t>
            </a:r>
            <a:r>
              <a:rPr lang="zh-CN" altLang="en-US" sz="2800" dirty="0"/>
              <a:t>是：</a:t>
            </a:r>
          </a:p>
          <a:p>
            <a:pPr marL="0" indent="0">
              <a:buNone/>
            </a:pPr>
            <a:r>
              <a:rPr lang="zh-CN" altLang="en-US" sz="2800" i="1" dirty="0"/>
              <a:t>	</a:t>
            </a:r>
            <a:r>
              <a:rPr lang="en-US" altLang="zh-CN" sz="2800" i="1" dirty="0"/>
              <a:t>x’ = </a:t>
            </a:r>
            <a:r>
              <a:rPr lang="en-US" altLang="zh-CN" sz="2800" i="1" dirty="0" err="1"/>
              <a:t>xcos</a:t>
            </a:r>
            <a:r>
              <a:rPr lang="el-GR" altLang="zh-CN" sz="2800" i="1" dirty="0"/>
              <a:t>θ – </a:t>
            </a:r>
            <a:r>
              <a:rPr lang="en-US" altLang="zh-CN" sz="2800" i="1" dirty="0" err="1"/>
              <a:t>ysin</a:t>
            </a:r>
            <a:r>
              <a:rPr lang="el-GR" altLang="zh-CN" sz="2800" i="1" dirty="0"/>
              <a:t>θ</a:t>
            </a:r>
            <a:endParaRPr lang="el-GR" altLang="zh-CN" sz="2800" dirty="0"/>
          </a:p>
          <a:p>
            <a:pPr marL="0" indent="0">
              <a:buNone/>
            </a:pPr>
            <a:r>
              <a:rPr lang="el-GR" altLang="zh-CN" sz="2800" i="1" dirty="0"/>
              <a:t>	</a:t>
            </a:r>
            <a:r>
              <a:rPr lang="en-US" altLang="zh-CN" sz="2800" i="1" dirty="0"/>
              <a:t>y’ = </a:t>
            </a:r>
            <a:r>
              <a:rPr lang="en-US" altLang="zh-CN" sz="2800" i="1" dirty="0" err="1"/>
              <a:t>xsin</a:t>
            </a:r>
            <a:r>
              <a:rPr lang="el-GR" altLang="zh-CN" sz="2800" i="1" dirty="0"/>
              <a:t>θ + </a:t>
            </a:r>
            <a:r>
              <a:rPr lang="en-US" altLang="zh-CN" sz="2800" i="1" dirty="0" err="1"/>
              <a:t>ycos</a:t>
            </a:r>
            <a:r>
              <a:rPr lang="el-GR" altLang="zh-CN" sz="2800" i="1" dirty="0"/>
              <a:t>θ</a:t>
            </a:r>
            <a:endParaRPr lang="el-GR" altLang="zh-CN" sz="2800" dirty="0"/>
          </a:p>
          <a:p>
            <a:pPr marL="0" indent="0">
              <a:buNone/>
            </a:pPr>
            <a:r>
              <a:rPr lang="el-GR" altLang="zh-CN" sz="2800" dirty="0"/>
              <a:t>	</a:t>
            </a:r>
            <a:r>
              <a:rPr lang="zh-CN" altLang="en-US" sz="2800" dirty="0"/>
              <a:t>代码如下，向量</a:t>
            </a:r>
            <a:r>
              <a:rPr lang="en-US" altLang="zh-CN" sz="2800" dirty="0"/>
              <a:t>A</a:t>
            </a:r>
            <a:r>
              <a:rPr lang="zh-CN" altLang="en-US" sz="2800" dirty="0"/>
              <a:t>逆时针旋转角度</a:t>
            </a:r>
            <a:r>
              <a:rPr lang="en-US" altLang="zh-CN" sz="2800" dirty="0"/>
              <a:t>rad</a:t>
            </a:r>
            <a:r>
              <a:rPr lang="zh-CN" altLang="en-US" sz="2800" dirty="0"/>
              <a:t>：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	</a:t>
            </a:r>
            <a:r>
              <a:rPr lang="en-US" altLang="zh-CN" sz="2400" dirty="0"/>
              <a:t>Vector Rotate(Vector A, double rad){  </a:t>
            </a:r>
          </a:p>
          <a:p>
            <a:pPr marL="0" indent="0">
              <a:buNone/>
            </a:pPr>
            <a:r>
              <a:rPr lang="en-US" altLang="zh-CN" sz="2400" dirty="0"/>
              <a:t>    	      return Vector(</a:t>
            </a:r>
            <a:r>
              <a:rPr lang="en-US" altLang="zh-CN" sz="2400" dirty="0" err="1"/>
              <a:t>A.x</a:t>
            </a:r>
            <a:r>
              <a:rPr lang="en-US" altLang="zh-CN" sz="2400" dirty="0"/>
              <a:t>*cos(rad)-</a:t>
            </a:r>
            <a:r>
              <a:rPr lang="en-US" altLang="zh-CN" sz="2400" dirty="0" err="1"/>
              <a:t>A.y</a:t>
            </a:r>
            <a:r>
              <a:rPr lang="en-US" altLang="zh-CN" sz="2400" dirty="0"/>
              <a:t>*sin(rad), </a:t>
            </a:r>
          </a:p>
          <a:p>
            <a:pPr marL="0" indent="0">
              <a:buNone/>
            </a:pPr>
            <a:r>
              <a:rPr lang="en-US" altLang="zh-CN" sz="2400" dirty="0"/>
              <a:t>                                       </a:t>
            </a:r>
            <a:r>
              <a:rPr lang="en-US" altLang="zh-CN" sz="2400" dirty="0" err="1"/>
              <a:t>A.x</a:t>
            </a:r>
            <a:r>
              <a:rPr lang="en-US" altLang="zh-CN" sz="2400" dirty="0"/>
              <a:t>*sin(rad)+</a:t>
            </a:r>
            <a:r>
              <a:rPr lang="en-US" altLang="zh-CN" sz="2400" dirty="0" err="1"/>
              <a:t>A.y</a:t>
            </a:r>
            <a:r>
              <a:rPr lang="en-US" altLang="zh-CN" sz="2400" dirty="0"/>
              <a:t>*cos(rad));</a:t>
            </a:r>
          </a:p>
          <a:p>
            <a:pPr marL="0" indent="0">
              <a:buNone/>
            </a:pPr>
            <a:r>
              <a:rPr lang="en-US" altLang="zh-CN" sz="2400" dirty="0"/>
              <a:t>	}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31"/>
    </mc:Choice>
    <mc:Fallback xmlns="">
      <p:transition spd="slow" advTm="31231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直线的表示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1018440" cy="4351338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800" dirty="0"/>
              <a:t>直线有多种表示方法：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）用直线上的两个点来表示。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</a:t>
            </a:r>
            <a:r>
              <a:rPr lang="en-US" altLang="zh-CN" sz="2800" i="1" dirty="0"/>
              <a:t>ax + by + c = 0</a:t>
            </a:r>
            <a:r>
              <a:rPr lang="zh-CN" altLang="en-US" sz="2800" dirty="0"/>
              <a:t>，普通式。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3</a:t>
            </a:r>
            <a:r>
              <a:rPr lang="zh-CN" altLang="en-US" sz="2800" dirty="0"/>
              <a:t>）</a:t>
            </a:r>
            <a:r>
              <a:rPr lang="en-US" altLang="zh-CN" sz="2800" i="1" dirty="0"/>
              <a:t>y = </a:t>
            </a:r>
            <a:r>
              <a:rPr lang="en-US" altLang="zh-CN" sz="2800" i="1" dirty="0" err="1"/>
              <a:t>kx</a:t>
            </a:r>
            <a:r>
              <a:rPr lang="en-US" altLang="zh-CN" sz="2800" i="1" dirty="0"/>
              <a:t> + b</a:t>
            </a:r>
            <a:r>
              <a:rPr lang="zh-CN" altLang="en-US" sz="2800" dirty="0"/>
              <a:t>，斜截式。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4</a:t>
            </a:r>
            <a:r>
              <a:rPr lang="zh-CN" altLang="en-US" sz="2800" dirty="0"/>
              <a:t>）</a:t>
            </a:r>
            <a:r>
              <a:rPr lang="en-US" altLang="zh-CN" sz="2800" i="1" dirty="0"/>
              <a:t>P</a:t>
            </a:r>
            <a:r>
              <a:rPr lang="zh-CN" altLang="en-US" sz="2800" i="1" dirty="0"/>
              <a:t> </a:t>
            </a:r>
            <a:r>
              <a:rPr lang="en-US" altLang="zh-CN" sz="2800" i="1" dirty="0"/>
              <a:t>=</a:t>
            </a:r>
            <a:r>
              <a:rPr lang="zh-CN" altLang="en-US" sz="2800" i="1" dirty="0"/>
              <a:t> </a:t>
            </a:r>
            <a:r>
              <a:rPr lang="en-US" altLang="zh-CN" sz="2800" i="1" dirty="0"/>
              <a:t>P</a:t>
            </a:r>
            <a:r>
              <a:rPr lang="en-US" altLang="zh-CN" sz="2800" i="1" baseline="-25000" dirty="0"/>
              <a:t>0 </a:t>
            </a:r>
            <a:r>
              <a:rPr lang="en-US" altLang="zh-CN" sz="2800" i="1" dirty="0"/>
              <a:t>+ </a:t>
            </a:r>
            <a:r>
              <a:rPr lang="en-US" altLang="zh-CN" sz="2800" i="1" dirty="0" err="1"/>
              <a:t>vt</a:t>
            </a:r>
            <a:r>
              <a:rPr lang="zh-CN" altLang="en-US" sz="2800" dirty="0"/>
              <a:t>，点向式。</a:t>
            </a:r>
            <a:r>
              <a:rPr lang="en-US" altLang="zh-CN" sz="2800" dirty="0"/>
              <a:t>P</a:t>
            </a:r>
            <a:r>
              <a:rPr lang="en-US" altLang="zh-CN" sz="2800" baseline="-25000" dirty="0"/>
              <a:t>0</a:t>
            </a:r>
            <a:r>
              <a:rPr lang="zh-CN" altLang="en-US" sz="2800" dirty="0"/>
              <a:t> </a:t>
            </a:r>
            <a:r>
              <a:rPr lang="en-US" altLang="zh-CN" sz="2800" dirty="0"/>
              <a:t>(x</a:t>
            </a:r>
            <a:r>
              <a:rPr lang="en-US" altLang="zh-CN" sz="2800" baseline="-25000" dirty="0"/>
              <a:t>0</a:t>
            </a:r>
            <a:r>
              <a:rPr lang="en-US" altLang="zh-CN" sz="2800" dirty="0"/>
              <a:t>, y</a:t>
            </a:r>
            <a:r>
              <a:rPr lang="en-US" altLang="zh-CN" sz="2800" baseline="-25000" dirty="0"/>
              <a:t>0</a:t>
            </a:r>
            <a:r>
              <a:rPr lang="en-US" altLang="zh-CN" sz="2800" dirty="0"/>
              <a:t>)</a:t>
            </a:r>
            <a:r>
              <a:rPr lang="zh-CN" altLang="en-US" sz="2800" dirty="0"/>
              <a:t>是直线上的一个点；</a:t>
            </a:r>
            <a:r>
              <a:rPr lang="en-US" altLang="zh-CN" sz="2800" dirty="0"/>
              <a:t>v</a:t>
            </a:r>
            <a:r>
              <a:rPr lang="zh-CN" altLang="en-US" sz="2800" dirty="0"/>
              <a:t>是方向向量。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244"/>
    </mc:Choice>
    <mc:Fallback xmlns="">
      <p:transition spd="slow" advTm="25244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点和直线的位置关系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点在直线左侧、在右侧、在直线上。用直线上的两点</a:t>
            </a:r>
            <a:r>
              <a:rPr lang="en-US" altLang="zh-CN" sz="2400" dirty="0"/>
              <a:t>p1</a:t>
            </a:r>
            <a:r>
              <a:rPr lang="zh-CN" altLang="en-US" sz="2400" dirty="0"/>
              <a:t>和</a:t>
            </a:r>
            <a:r>
              <a:rPr lang="en-US" altLang="zh-CN" sz="2400" dirty="0"/>
              <a:t>p2</a:t>
            </a:r>
            <a:r>
              <a:rPr lang="zh-CN" altLang="en-US" sz="2400" dirty="0"/>
              <a:t>，与点</a:t>
            </a:r>
            <a:r>
              <a:rPr lang="en-US" altLang="zh-CN" sz="2400" dirty="0"/>
              <a:t>p</a:t>
            </a:r>
            <a:r>
              <a:rPr lang="zh-CN" altLang="en-US" sz="2400" dirty="0"/>
              <a:t>构成两个向量，用叉积的正负判断方向。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int </a:t>
            </a:r>
            <a:r>
              <a:rPr lang="en-US" altLang="zh-CN" sz="2400" dirty="0" err="1"/>
              <a:t>Point_line_relation</a:t>
            </a:r>
            <a:r>
              <a:rPr lang="en-US" altLang="zh-CN" sz="2400" dirty="0"/>
              <a:t>(Point p, Line v){</a:t>
            </a:r>
          </a:p>
          <a:p>
            <a:pPr marL="0" indent="0">
              <a:buNone/>
            </a:pPr>
            <a:r>
              <a:rPr lang="en-US" altLang="zh-CN" sz="2400" dirty="0"/>
              <a:t>    		int c = 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(Cross(p-v.p1,v.p2-v.p1));</a:t>
            </a:r>
          </a:p>
          <a:p>
            <a:pPr marL="0" indent="0">
              <a:buNone/>
            </a:pPr>
            <a:r>
              <a:rPr lang="en-US" altLang="zh-CN" sz="2400" dirty="0"/>
              <a:t>    		if(c &lt; 0)return 1;       //1</a:t>
            </a:r>
            <a:r>
              <a:rPr lang="zh-CN" altLang="en-US" sz="2400" dirty="0"/>
              <a:t>：</a:t>
            </a:r>
            <a:r>
              <a:rPr lang="en-US" altLang="zh-CN" sz="2400" dirty="0"/>
              <a:t>p</a:t>
            </a:r>
            <a:r>
              <a:rPr lang="zh-CN" altLang="en-US" sz="2400" dirty="0"/>
              <a:t>在</a:t>
            </a:r>
            <a:r>
              <a:rPr lang="en-US" altLang="zh-CN" sz="2400" dirty="0"/>
              <a:t>v</a:t>
            </a:r>
            <a:r>
              <a:rPr lang="zh-CN" altLang="en-US" sz="2400" dirty="0"/>
              <a:t>的左边</a:t>
            </a:r>
          </a:p>
          <a:p>
            <a:pPr marL="0" indent="0">
              <a:buNone/>
            </a:pPr>
            <a:r>
              <a:rPr lang="zh-CN" altLang="en-US" sz="2400" dirty="0"/>
              <a:t>    		</a:t>
            </a:r>
            <a:r>
              <a:rPr lang="en-US" altLang="zh-CN" sz="2400" dirty="0"/>
              <a:t>if(c &gt; 0)return 2;       //2</a:t>
            </a:r>
            <a:r>
              <a:rPr lang="zh-CN" altLang="en-US" sz="2400" dirty="0"/>
              <a:t>：</a:t>
            </a:r>
            <a:r>
              <a:rPr lang="en-US" altLang="zh-CN" sz="2400" dirty="0"/>
              <a:t>p</a:t>
            </a:r>
            <a:r>
              <a:rPr lang="zh-CN" altLang="en-US" sz="2400" dirty="0"/>
              <a:t>在</a:t>
            </a:r>
            <a:r>
              <a:rPr lang="en-US" altLang="zh-CN" sz="2400" dirty="0"/>
              <a:t>v</a:t>
            </a:r>
            <a:r>
              <a:rPr lang="zh-CN" altLang="en-US" sz="2400" dirty="0"/>
              <a:t>的右边</a:t>
            </a:r>
          </a:p>
          <a:p>
            <a:pPr marL="0" indent="0">
              <a:buNone/>
            </a:pPr>
            <a:r>
              <a:rPr lang="zh-CN" altLang="en-US" sz="2400" dirty="0"/>
              <a:t>    		</a:t>
            </a:r>
            <a:r>
              <a:rPr lang="en-US" altLang="zh-CN" sz="2400" dirty="0"/>
              <a:t>return 0;                  //0</a:t>
            </a:r>
            <a:r>
              <a:rPr lang="zh-CN" altLang="en-US" sz="2400" dirty="0"/>
              <a:t>：</a:t>
            </a:r>
            <a:r>
              <a:rPr lang="en-US" altLang="zh-CN" sz="2400" dirty="0"/>
              <a:t>p</a:t>
            </a:r>
            <a:r>
              <a:rPr lang="zh-CN" altLang="en-US" sz="2400" dirty="0"/>
              <a:t>在</a:t>
            </a:r>
            <a:r>
              <a:rPr lang="en-US" altLang="zh-CN" sz="2400" dirty="0"/>
              <a:t>v</a:t>
            </a:r>
            <a:r>
              <a:rPr lang="zh-CN" altLang="en-US" sz="2400" dirty="0"/>
              <a:t>上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}</a:t>
            </a: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91"/>
    </mc:Choice>
    <mc:Fallback xmlns="">
      <p:transition spd="slow" advTm="25591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点到直线的距离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已知点</a:t>
            </a:r>
            <a:r>
              <a:rPr lang="en-US" altLang="zh-CN" sz="2800" dirty="0"/>
              <a:t>p</a:t>
            </a:r>
            <a:r>
              <a:rPr lang="zh-CN" altLang="en-US" sz="2800" dirty="0"/>
              <a:t>和直线</a:t>
            </a:r>
            <a:r>
              <a:rPr lang="en-US" altLang="zh-CN" sz="2800" dirty="0"/>
              <a:t>v(p1,p2)</a:t>
            </a:r>
            <a:r>
              <a:rPr lang="zh-CN" altLang="en-US" sz="2800" dirty="0"/>
              <a:t>，求</a:t>
            </a:r>
            <a:r>
              <a:rPr lang="en-US" altLang="zh-CN" sz="2800" dirty="0"/>
              <a:t>p</a:t>
            </a:r>
            <a:r>
              <a:rPr lang="zh-CN" altLang="en-US" sz="2800" dirty="0"/>
              <a:t>到</a:t>
            </a:r>
            <a:r>
              <a:rPr lang="en-US" altLang="zh-CN" sz="2800" dirty="0"/>
              <a:t>v</a:t>
            </a:r>
            <a:r>
              <a:rPr lang="zh-CN" altLang="en-US" sz="2800" dirty="0"/>
              <a:t>的距离。</a:t>
            </a:r>
            <a:endParaRPr lang="en-US" altLang="zh-CN" sz="2800" dirty="0"/>
          </a:p>
          <a:p>
            <a:r>
              <a:rPr lang="zh-CN" altLang="en-US" sz="2800" dirty="0"/>
              <a:t>首先用叉积求</a:t>
            </a:r>
            <a:r>
              <a:rPr lang="en-US" altLang="zh-CN" sz="2800" dirty="0"/>
              <a:t>p</a:t>
            </a:r>
            <a:r>
              <a:rPr lang="zh-CN" altLang="en-US" sz="2800" dirty="0"/>
              <a:t>、</a:t>
            </a:r>
            <a:r>
              <a:rPr lang="en-US" altLang="zh-CN" sz="2800" dirty="0"/>
              <a:t>p1</a:t>
            </a:r>
            <a:r>
              <a:rPr lang="zh-CN" altLang="en-US" sz="2800" dirty="0"/>
              <a:t>、</a:t>
            </a:r>
            <a:r>
              <a:rPr lang="en-US" altLang="zh-CN" sz="2800" dirty="0"/>
              <a:t>p2</a:t>
            </a:r>
            <a:r>
              <a:rPr lang="zh-CN" altLang="en-US" sz="2800" dirty="0"/>
              <a:t>构成的平行四边形面积，然后用面积除以平行四边形的底边长，也就是线段</a:t>
            </a:r>
            <a:r>
              <a:rPr lang="en-US" altLang="zh-CN" sz="2800" dirty="0"/>
              <a:t>(p1, p2)</a:t>
            </a:r>
            <a:r>
              <a:rPr lang="zh-CN" altLang="en-US" sz="2800" dirty="0"/>
              <a:t>的长度，就得到了平行四边形的高，即</a:t>
            </a:r>
            <a:r>
              <a:rPr lang="en-US" altLang="zh-CN" sz="2800" dirty="0"/>
              <a:t>p</a:t>
            </a:r>
            <a:r>
              <a:rPr lang="zh-CN" altLang="en-US" sz="2800" dirty="0"/>
              <a:t>点到直线的距离。</a:t>
            </a:r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double </a:t>
            </a:r>
            <a:r>
              <a:rPr lang="en-US" altLang="zh-CN" sz="2800" dirty="0" err="1"/>
              <a:t>Dis_point_line</a:t>
            </a:r>
            <a:r>
              <a:rPr lang="en-US" altLang="zh-CN" sz="2800" dirty="0"/>
              <a:t>(Point p, Line v){</a:t>
            </a:r>
          </a:p>
          <a:p>
            <a:pPr marL="0" indent="0">
              <a:buNone/>
            </a:pPr>
            <a:r>
              <a:rPr lang="en-US" altLang="zh-CN" sz="2400" dirty="0"/>
              <a:t>    return fabs(Cross(p-v.p1,v.p2-v.p1))/Distance(v.p1,v.p2);</a:t>
            </a:r>
          </a:p>
          <a:p>
            <a:pPr marL="0" indent="0">
              <a:buNone/>
            </a:pPr>
            <a:r>
              <a:rPr lang="en-US" altLang="zh-CN" sz="2800" dirty="0"/>
              <a:t> }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337"/>
    </mc:Choice>
    <mc:Fallback xmlns="">
      <p:transition spd="slow" advTm="57337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点在直线上的投影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已知直线上两点</a:t>
            </a:r>
            <a:r>
              <a:rPr lang="en-US" altLang="zh-CN" sz="2800" dirty="0"/>
              <a:t>p1</a:t>
            </a:r>
            <a:r>
              <a:rPr lang="zh-CN" altLang="en-US" sz="2800" dirty="0"/>
              <a:t>、</a:t>
            </a:r>
            <a:r>
              <a:rPr lang="en-US" altLang="zh-CN" sz="2800" dirty="0"/>
              <a:t>p2</a:t>
            </a:r>
            <a:r>
              <a:rPr lang="zh-CN" altLang="en-US" sz="2800" dirty="0"/>
              <a:t>、以及直线外一点</a:t>
            </a:r>
            <a:r>
              <a:rPr lang="en-US" altLang="zh-CN" sz="2800" dirty="0"/>
              <a:t>p</a:t>
            </a:r>
            <a:r>
              <a:rPr lang="zh-CN" altLang="en-US" sz="2800" dirty="0"/>
              <a:t>，求投影点</a:t>
            </a:r>
            <a:r>
              <a:rPr lang="en-US" altLang="zh-CN" sz="2800" dirty="0"/>
              <a:t>p0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/>
              <a:t>Point </a:t>
            </a:r>
            <a:r>
              <a:rPr lang="en-US" altLang="zh-CN" sz="2800" dirty="0" err="1"/>
              <a:t>Point_line_proj</a:t>
            </a:r>
            <a:r>
              <a:rPr lang="en-US" altLang="zh-CN" sz="2800" dirty="0"/>
              <a:t>(Point p, Line v){</a:t>
            </a:r>
          </a:p>
          <a:p>
            <a:pPr marL="0" indent="0">
              <a:buNone/>
            </a:pPr>
            <a:r>
              <a:rPr lang="en-US" altLang="zh-CN" sz="2800" dirty="0"/>
              <a:t>    double k=Dot(v.p2-v.p1,p-v.p1)/Len2(v.p2-v.p1);</a:t>
            </a:r>
          </a:p>
          <a:p>
            <a:pPr marL="0" indent="0">
              <a:buNone/>
            </a:pPr>
            <a:r>
              <a:rPr lang="en-US" altLang="zh-CN" sz="2800" dirty="0"/>
              <a:t>    return v.p1+(v.p2-v.p1)*k;</a:t>
            </a:r>
          </a:p>
          <a:p>
            <a:pPr marL="0" indent="0">
              <a:buNone/>
            </a:pPr>
            <a:r>
              <a:rPr lang="en-US" altLang="zh-CN" sz="2800" dirty="0"/>
              <a:t>}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7106" name="Picture 2" descr="C:\Users\luo\AppData\Local\Temp\ksohtml15192\wps1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960" y="2116797"/>
            <a:ext cx="2584648" cy="174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36"/>
    </mc:Choice>
    <mc:Fallback xmlns="">
      <p:transition spd="slow" advTm="41736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点关于直线的对称点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求一个点</a:t>
            </a:r>
            <a:r>
              <a:rPr lang="en-US" altLang="zh-CN" sz="2800" dirty="0"/>
              <a:t>p</a:t>
            </a:r>
            <a:r>
              <a:rPr lang="zh-CN" altLang="en-US" sz="2800" dirty="0"/>
              <a:t>对一条直线</a:t>
            </a:r>
            <a:r>
              <a:rPr lang="en-US" altLang="zh-CN" sz="2800" dirty="0"/>
              <a:t>v</a:t>
            </a:r>
            <a:r>
              <a:rPr lang="zh-CN" altLang="en-US" sz="2800" dirty="0"/>
              <a:t>的镜像点。先求点</a:t>
            </a:r>
            <a:r>
              <a:rPr lang="en-US" altLang="zh-CN" sz="2800" dirty="0"/>
              <a:t>p</a:t>
            </a:r>
            <a:r>
              <a:rPr lang="zh-CN" altLang="en-US" sz="2800" dirty="0"/>
              <a:t>在直线上的投影</a:t>
            </a:r>
            <a:r>
              <a:rPr lang="en-US" altLang="zh-CN" sz="2800" dirty="0"/>
              <a:t>q</a:t>
            </a:r>
            <a:r>
              <a:rPr lang="zh-CN" altLang="en-US" sz="2800" dirty="0"/>
              <a:t>，再求对称点</a:t>
            </a:r>
            <a:r>
              <a:rPr lang="en-US" altLang="zh-CN" sz="2800" dirty="0"/>
              <a:t>p’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r>
              <a:rPr lang="en-US" altLang="zh-CN" sz="2400" dirty="0"/>
              <a:t>Point </a:t>
            </a:r>
            <a:r>
              <a:rPr lang="en-US" altLang="zh-CN" sz="2400" dirty="0" err="1"/>
              <a:t>Point_line_symmetry</a:t>
            </a:r>
            <a:r>
              <a:rPr lang="en-US" altLang="zh-CN" sz="2400" dirty="0"/>
              <a:t>(Point p, Line v){</a:t>
            </a:r>
          </a:p>
          <a:p>
            <a:pPr marL="0" indent="0">
              <a:buNone/>
            </a:pPr>
            <a:r>
              <a:rPr lang="en-US" altLang="zh-CN" sz="2400" dirty="0"/>
              <a:t>    Point q = </a:t>
            </a:r>
            <a:r>
              <a:rPr lang="en-US" altLang="zh-CN" sz="2400" dirty="0" err="1"/>
              <a:t>Point_line_proj</a:t>
            </a:r>
            <a:r>
              <a:rPr lang="en-US" altLang="zh-CN" sz="2400" dirty="0"/>
              <a:t>(</a:t>
            </a:r>
            <a:r>
              <a:rPr lang="en-US" altLang="zh-CN" sz="2400" dirty="0" err="1"/>
              <a:t>p,v</a:t>
            </a:r>
            <a:r>
              <a:rPr lang="en-US" altLang="zh-CN" sz="2400" dirty="0"/>
              <a:t>);</a:t>
            </a:r>
          </a:p>
          <a:p>
            <a:pPr marL="0" indent="0">
              <a:buNone/>
            </a:pPr>
            <a:r>
              <a:rPr lang="en-US" altLang="zh-CN" sz="2400" dirty="0"/>
              <a:t>    return Point(2*q.x-p.x,2*</a:t>
            </a:r>
            <a:r>
              <a:rPr lang="en-US" altLang="zh-CN" sz="2400" dirty="0" err="1"/>
              <a:t>q.y-p.y</a:t>
            </a:r>
            <a:r>
              <a:rPr lang="en-US" altLang="zh-CN" sz="2400" dirty="0"/>
              <a:t>);</a:t>
            </a:r>
          </a:p>
          <a:p>
            <a:pPr marL="0" indent="0">
              <a:buNone/>
            </a:pPr>
            <a:r>
              <a:rPr lang="en-US" altLang="zh-CN" sz="2400" dirty="0"/>
              <a:t>}</a:t>
            </a:r>
          </a:p>
          <a:p>
            <a:pPr marL="0" indent="0">
              <a:buNone/>
            </a:pPr>
            <a:endParaRPr lang="zh-CN" altLang="en-US" sz="2800" dirty="0"/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8130" name="Picture 2" descr="C:\Users\luo\AppData\Local\Temp\ksohtml15192\wps2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200" y="2276872"/>
            <a:ext cx="2592288" cy="170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29"/>
    </mc:Choice>
    <mc:Fallback xmlns="">
      <p:transition spd="slow" advTm="11429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zh-CN" altLang="en-US" sz="3600" dirty="0">
                <a:solidFill>
                  <a:srgbClr val="FF0000"/>
                </a:solidFill>
              </a:rPr>
              <a:t>二维几何基础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精度：计算几何中的坐标值一般是实数，编程时用</a:t>
            </a:r>
            <a:r>
              <a:rPr lang="en-US" altLang="zh-CN" sz="2400" dirty="0"/>
              <a:t>double</a:t>
            </a:r>
            <a:r>
              <a:rPr lang="zh-CN" altLang="en-US" sz="2400" dirty="0"/>
              <a:t>类型。</a:t>
            </a:r>
            <a:endParaRPr lang="en-US" altLang="zh-CN" sz="2400" dirty="0"/>
          </a:p>
          <a:p>
            <a:r>
              <a:rPr lang="zh-CN" altLang="en-US" sz="2400" dirty="0"/>
              <a:t>偏差值</a:t>
            </a:r>
            <a:r>
              <a:rPr lang="en-US" altLang="zh-CN" sz="2400" dirty="0"/>
              <a:t>eps</a:t>
            </a:r>
            <a:r>
              <a:rPr lang="zh-CN" altLang="en-US" sz="2400" dirty="0"/>
              <a:t>（</a:t>
            </a:r>
            <a:r>
              <a:rPr lang="en-US" altLang="zh-CN" sz="2400" dirty="0"/>
              <a:t>epsilon</a:t>
            </a:r>
            <a:r>
              <a:rPr lang="zh-CN" altLang="en-US" sz="2400" dirty="0"/>
              <a:t>）。</a:t>
            </a:r>
            <a:r>
              <a:rPr lang="en-US" altLang="zh-CN" sz="2400" dirty="0"/>
              <a:t>eps</a:t>
            </a:r>
            <a:r>
              <a:rPr lang="zh-CN" altLang="en-US" sz="2400" dirty="0"/>
              <a:t>要大于浮点运算结果的不确定量，一般取</a:t>
            </a:r>
            <a:r>
              <a:rPr lang="en-US" altLang="zh-CN" sz="2400" dirty="0"/>
              <a:t>10</a:t>
            </a:r>
            <a:r>
              <a:rPr lang="en-US" altLang="zh-CN" sz="2400" baseline="30000" dirty="0"/>
              <a:t>-8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1600" dirty="0"/>
          </a:p>
          <a:p>
            <a:pPr marL="400050" lvl="1" indent="0">
              <a:buNone/>
            </a:pPr>
            <a:r>
              <a:rPr lang="en-US" altLang="zh-CN" sz="2400" dirty="0"/>
              <a:t>const double pi = </a:t>
            </a:r>
            <a:r>
              <a:rPr lang="en-US" altLang="zh-CN" sz="2400" dirty="0" err="1"/>
              <a:t>acos</a:t>
            </a:r>
            <a:r>
              <a:rPr lang="en-US" altLang="zh-CN" sz="2400" dirty="0"/>
              <a:t>(-1.0);  //</a:t>
            </a:r>
            <a:r>
              <a:rPr lang="zh-CN" altLang="en-US" sz="2400" dirty="0"/>
              <a:t>高精度圆周率</a:t>
            </a:r>
          </a:p>
          <a:p>
            <a:pPr marL="400050" lvl="1" indent="0">
              <a:buNone/>
            </a:pPr>
            <a:r>
              <a:rPr lang="en-US" altLang="zh-CN" sz="2400" dirty="0"/>
              <a:t>const double eps = 1e-8;        //</a:t>
            </a:r>
            <a:r>
              <a:rPr lang="zh-CN" altLang="en-US" sz="2400" dirty="0"/>
              <a:t>偏差值，有时用</a:t>
            </a:r>
            <a:r>
              <a:rPr lang="en-US" altLang="zh-CN" sz="2400" dirty="0"/>
              <a:t>1e-10 </a:t>
            </a:r>
          </a:p>
          <a:p>
            <a:pPr marL="400050" lvl="1" indent="0">
              <a:buNone/>
            </a:pPr>
            <a:r>
              <a:rPr lang="en-US" altLang="zh-CN" sz="2400" dirty="0"/>
              <a:t>int 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(double x){                </a:t>
            </a:r>
            <a:r>
              <a:rPr lang="en-US" altLang="zh-CN" sz="2400" dirty="0" smtClean="0"/>
              <a:t>    </a:t>
            </a:r>
            <a:r>
              <a:rPr lang="en-US" altLang="zh-CN" sz="2400" dirty="0"/>
              <a:t>//</a:t>
            </a:r>
            <a:r>
              <a:rPr lang="zh-CN" altLang="en-US" sz="2400" dirty="0"/>
              <a:t>判断</a:t>
            </a:r>
            <a:r>
              <a:rPr lang="en-US" altLang="zh-CN" sz="2400" dirty="0"/>
              <a:t>x</a:t>
            </a:r>
            <a:r>
              <a:rPr lang="zh-CN" altLang="en-US" sz="2400" dirty="0"/>
              <a:t>是否等于</a:t>
            </a:r>
            <a:r>
              <a:rPr lang="en-US" altLang="zh-CN" sz="2400" dirty="0"/>
              <a:t>0</a:t>
            </a:r>
            <a:endParaRPr lang="zh-CN" altLang="en-US" sz="2400" dirty="0"/>
          </a:p>
          <a:p>
            <a:pPr marL="400050" lvl="1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if(fabs(x) &lt; eps)  return 0;</a:t>
            </a:r>
          </a:p>
          <a:p>
            <a:pPr marL="400050" lvl="1" indent="0">
              <a:buNone/>
            </a:pPr>
            <a:r>
              <a:rPr lang="en-US" altLang="zh-CN" sz="2400" dirty="0"/>
              <a:t>	else return x&lt;0?-1:1;</a:t>
            </a:r>
          </a:p>
          <a:p>
            <a:pPr marL="400050" lvl="1" indent="0">
              <a:buNone/>
            </a:pPr>
            <a:r>
              <a:rPr lang="en-US" altLang="zh-CN" sz="2400" dirty="0"/>
              <a:t>}</a:t>
            </a:r>
          </a:p>
          <a:p>
            <a:pPr marL="0" indent="0">
              <a:buNone/>
            </a:pPr>
            <a:endParaRPr lang="zh-CN" altLang="en-US" sz="2000" dirty="0"/>
          </a:p>
          <a:p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32"/>
    </mc:Choice>
    <mc:Fallback xmlns="">
      <p:transition spd="slow" advTm="87032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点到线段的距离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点</a:t>
            </a:r>
            <a:r>
              <a:rPr lang="en-US" altLang="zh-CN" sz="2400" dirty="0"/>
              <a:t>p</a:t>
            </a:r>
            <a:r>
              <a:rPr lang="zh-CN" altLang="en-US" sz="2400" dirty="0"/>
              <a:t>到线段</a:t>
            </a:r>
            <a:r>
              <a:rPr lang="en-US" altLang="zh-CN" sz="2400" dirty="0"/>
              <a:t>AB</a:t>
            </a:r>
            <a:r>
              <a:rPr lang="zh-CN" altLang="en-US" sz="2400" dirty="0"/>
              <a:t>的距离。在以下</a:t>
            </a:r>
            <a:r>
              <a:rPr lang="en-US" altLang="zh-CN" sz="2400" dirty="0"/>
              <a:t>3</a:t>
            </a:r>
            <a:r>
              <a:rPr lang="zh-CN" altLang="en-US" sz="2400" dirty="0"/>
              <a:t>个距离中取最小值：</a:t>
            </a:r>
            <a:endParaRPr lang="en-US" altLang="zh-CN" sz="2400" dirty="0"/>
          </a:p>
          <a:p>
            <a:pPr lvl="1" indent="-342900"/>
            <a:r>
              <a:rPr lang="zh-CN" altLang="en-US" sz="2400" dirty="0"/>
              <a:t>从</a:t>
            </a:r>
            <a:r>
              <a:rPr lang="en-US" altLang="zh-CN" sz="2400" dirty="0"/>
              <a:t>p</a:t>
            </a:r>
            <a:r>
              <a:rPr lang="zh-CN" altLang="en-US" sz="2400" dirty="0"/>
              <a:t>出发对</a:t>
            </a:r>
            <a:r>
              <a:rPr lang="en-US" altLang="zh-CN" sz="2400" dirty="0"/>
              <a:t>AB</a:t>
            </a:r>
            <a:r>
              <a:rPr lang="zh-CN" altLang="en-US" sz="2400" dirty="0"/>
              <a:t>做垂线，如果交点在</a:t>
            </a:r>
            <a:r>
              <a:rPr lang="en-US" altLang="zh-CN" sz="2400" dirty="0"/>
              <a:t>AB</a:t>
            </a:r>
            <a:r>
              <a:rPr lang="zh-CN" altLang="en-US" sz="2400" dirty="0"/>
              <a:t>线段上，这个距离就是最小值；</a:t>
            </a:r>
            <a:endParaRPr lang="en-US" altLang="zh-CN" sz="2400" dirty="0"/>
          </a:p>
          <a:p>
            <a:pPr lvl="1" indent="-342900"/>
            <a:r>
              <a:rPr lang="en-US" altLang="zh-CN" sz="2400" dirty="0"/>
              <a:t>p</a:t>
            </a:r>
            <a:r>
              <a:rPr lang="zh-CN" altLang="en-US" sz="2400" dirty="0"/>
              <a:t>到</a:t>
            </a:r>
            <a:r>
              <a:rPr lang="en-US" altLang="zh-CN" sz="2400" dirty="0"/>
              <a:t>A</a:t>
            </a:r>
            <a:r>
              <a:rPr lang="zh-CN" altLang="en-US" sz="2400" dirty="0"/>
              <a:t>的距离；</a:t>
            </a:r>
            <a:endParaRPr lang="en-US" altLang="zh-CN" sz="2400" dirty="0"/>
          </a:p>
          <a:p>
            <a:pPr lvl="1" indent="-342900"/>
            <a:r>
              <a:rPr lang="en-US" altLang="zh-CN" sz="2400" dirty="0"/>
              <a:t>p</a:t>
            </a:r>
            <a:r>
              <a:rPr lang="zh-CN" altLang="en-US" sz="2400" dirty="0"/>
              <a:t>到</a:t>
            </a:r>
            <a:r>
              <a:rPr lang="en-US" altLang="zh-CN" sz="2400" dirty="0"/>
              <a:t>B</a:t>
            </a:r>
            <a:r>
              <a:rPr lang="zh-CN" altLang="en-US" sz="2400" dirty="0"/>
              <a:t>的距离。</a:t>
            </a:r>
            <a:r>
              <a:rPr lang="zh-CN" altLang="en-US" sz="2000" dirty="0"/>
              <a:t>	</a:t>
            </a:r>
            <a:endParaRPr lang="en-US" altLang="zh-CN" sz="2000" dirty="0"/>
          </a:p>
          <a:p>
            <a:pPr lvl="1" indent="-342900"/>
            <a:endParaRPr lang="zh-CN" altLang="en-US" sz="2000" dirty="0"/>
          </a:p>
          <a:p>
            <a:pPr marL="0" indent="0">
              <a:buNone/>
            </a:pPr>
            <a:r>
              <a:rPr lang="en-US" altLang="zh-CN" sz="2400" dirty="0"/>
              <a:t>double </a:t>
            </a:r>
            <a:r>
              <a:rPr lang="en-US" altLang="zh-CN" sz="2400" dirty="0" err="1"/>
              <a:t>Dis_point_seg</a:t>
            </a:r>
            <a:r>
              <a:rPr lang="en-US" altLang="zh-CN" sz="2400" dirty="0"/>
              <a:t>(Point p, Segment v){</a:t>
            </a:r>
          </a:p>
          <a:p>
            <a:pPr marL="0" indent="0">
              <a:buNone/>
            </a:pPr>
            <a:r>
              <a:rPr lang="en-US" altLang="zh-CN" sz="2000" dirty="0"/>
              <a:t>    if(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(Dot(p- v.p1,v.p2-v.p1))&lt;0 || 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(Dot(p- v.p2,v.p1-v.p2))&lt;0)</a:t>
            </a:r>
          </a:p>
          <a:p>
            <a:pPr marL="0" indent="0">
              <a:buNone/>
            </a:pPr>
            <a:r>
              <a:rPr lang="en-US" altLang="zh-CN" sz="2000" dirty="0"/>
              <a:t>        return min(Distance(p,v.p1),Distance(p,v.p2));</a:t>
            </a:r>
          </a:p>
          <a:p>
            <a:pPr marL="0" indent="0">
              <a:buNone/>
            </a:pPr>
            <a:r>
              <a:rPr lang="en-US" altLang="zh-CN" sz="2000" dirty="0"/>
              <a:t>    return </a:t>
            </a:r>
            <a:r>
              <a:rPr lang="en-US" altLang="zh-CN" sz="2000" dirty="0" err="1"/>
              <a:t>Dis_point_line</a:t>
            </a:r>
            <a:r>
              <a:rPr lang="en-US" altLang="zh-CN" sz="2000" dirty="0"/>
              <a:t>(</a:t>
            </a:r>
            <a:r>
              <a:rPr lang="en-US" altLang="zh-CN" sz="2000" dirty="0" err="1"/>
              <a:t>p,v</a:t>
            </a:r>
            <a:r>
              <a:rPr lang="en-US" altLang="zh-CN" sz="2000" dirty="0"/>
              <a:t>); //</a:t>
            </a:r>
            <a:r>
              <a:rPr lang="zh-CN" altLang="en-US" sz="2000" dirty="0"/>
              <a:t>点的投影在线段上</a:t>
            </a:r>
          </a:p>
          <a:p>
            <a:pPr marL="0" indent="0">
              <a:buNone/>
            </a:pPr>
            <a:r>
              <a:rPr lang="zh-CN" altLang="en-US" sz="2400" dirty="0"/>
              <a:t> </a:t>
            </a:r>
            <a:r>
              <a:rPr lang="en-US" altLang="zh-CN" sz="2400" dirty="0"/>
              <a:t>}</a:t>
            </a: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70"/>
    </mc:Choice>
    <mc:Fallback xmlns="">
      <p:transition spd="slow" advTm="3907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两条直线的位置关系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1600201"/>
            <a:ext cx="8579296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400" dirty="0"/>
              <a:t>int </a:t>
            </a:r>
            <a:r>
              <a:rPr lang="en-US" altLang="zh-CN" sz="2400" dirty="0" err="1"/>
              <a:t>Line_relation</a:t>
            </a:r>
            <a:r>
              <a:rPr lang="en-US" altLang="zh-CN" sz="2400" dirty="0"/>
              <a:t>(Line v1, Line v2){</a:t>
            </a:r>
          </a:p>
          <a:p>
            <a:pPr marL="0" indent="0">
              <a:buNone/>
            </a:pPr>
            <a:r>
              <a:rPr lang="en-US" altLang="zh-CN" sz="2400" dirty="0"/>
              <a:t>    if(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(Cross(v1.p2-v1.p1,v2.p2-v2.p1)) == 0){</a:t>
            </a:r>
          </a:p>
          <a:p>
            <a:pPr marL="0" indent="0">
              <a:buNone/>
            </a:pPr>
            <a:r>
              <a:rPr lang="en-US" altLang="zh-CN" sz="2400" dirty="0"/>
              <a:t>       	if(</a:t>
            </a:r>
            <a:r>
              <a:rPr lang="en-US" altLang="zh-CN" sz="2400" dirty="0" err="1"/>
              <a:t>Point_line_relation</a:t>
            </a:r>
            <a:r>
              <a:rPr lang="en-US" altLang="zh-CN" sz="2400" dirty="0"/>
              <a:t>(v1.p1,v2)==0) return 1;  //1 </a:t>
            </a:r>
            <a:r>
              <a:rPr lang="zh-CN" altLang="en-US" sz="2400" dirty="0"/>
              <a:t>重合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  	else return 0;                                              //0 </a:t>
            </a:r>
            <a:r>
              <a:rPr lang="zh-CN" altLang="en-US" sz="2400" dirty="0"/>
              <a:t>平行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}</a:t>
            </a:r>
          </a:p>
          <a:p>
            <a:pPr marL="0" indent="0">
              <a:buNone/>
            </a:pPr>
            <a:r>
              <a:rPr lang="en-US" altLang="zh-CN" sz="2400" dirty="0"/>
              <a:t>    return 2;                                                       //2 </a:t>
            </a:r>
            <a:r>
              <a:rPr lang="zh-CN" altLang="en-US" sz="2400" dirty="0"/>
              <a:t>相交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}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92"/>
    </mc:Choice>
    <mc:Fallback xmlns="">
      <p:transition spd="slow" advTm="13492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两条直线的交点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1417639"/>
            <a:ext cx="8229600" cy="4708525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800" dirty="0"/>
              <a:t>4</a:t>
            </a:r>
            <a:r>
              <a:rPr lang="zh-CN" altLang="en-US" sz="2800" dirty="0"/>
              <a:t>个点</a:t>
            </a:r>
            <a:r>
              <a:rPr lang="en-US" altLang="zh-CN" sz="2800" dirty="0"/>
              <a:t>A</a:t>
            </a:r>
            <a:r>
              <a:rPr lang="zh-CN" altLang="en-US" sz="2800" dirty="0"/>
              <a:t>、</a:t>
            </a:r>
            <a:r>
              <a:rPr lang="en-US" altLang="zh-CN" sz="2800" dirty="0"/>
              <a:t>B</a:t>
            </a:r>
            <a:r>
              <a:rPr lang="zh-CN" altLang="en-US" sz="2800" dirty="0"/>
              <a:t>、</a:t>
            </a:r>
            <a:r>
              <a:rPr lang="en-US" altLang="zh-CN" sz="2800" dirty="0"/>
              <a:t>C</a:t>
            </a:r>
            <a:r>
              <a:rPr lang="zh-CN" altLang="en-US" sz="2800" dirty="0"/>
              <a:t>、</a:t>
            </a:r>
            <a:r>
              <a:rPr lang="en-US" altLang="zh-CN" sz="2800" dirty="0"/>
              <a:t>D</a:t>
            </a:r>
            <a:r>
              <a:rPr lang="zh-CN" altLang="en-US" sz="2800" dirty="0"/>
              <a:t>，组成两条直线</a:t>
            </a:r>
            <a:r>
              <a:rPr lang="en-US" altLang="zh-CN" sz="2800" dirty="0"/>
              <a:t>AB</a:t>
            </a:r>
            <a:r>
              <a:rPr lang="zh-CN" altLang="en-US" sz="2800" dirty="0"/>
              <a:t>和</a:t>
            </a:r>
            <a:r>
              <a:rPr lang="en-US" altLang="zh-CN" sz="2800" dirty="0"/>
              <a:t>CD</a:t>
            </a:r>
            <a:r>
              <a:rPr lang="zh-CN" altLang="en-US" sz="2800" dirty="0"/>
              <a:t>，交点是</a:t>
            </a:r>
            <a:r>
              <a:rPr lang="en-US" altLang="zh-CN" sz="2800" dirty="0"/>
              <a:t>P</a:t>
            </a:r>
            <a:endParaRPr lang="zh-CN" altLang="en-US" sz="28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Point </a:t>
            </a:r>
            <a:r>
              <a:rPr lang="en-US" altLang="zh-CN" sz="2400" dirty="0" err="1"/>
              <a:t>Cross_point</a:t>
            </a:r>
            <a:r>
              <a:rPr lang="en-US" altLang="zh-CN" sz="2400" dirty="0"/>
              <a:t>(Point </a:t>
            </a:r>
            <a:r>
              <a:rPr lang="en-US" altLang="zh-CN" sz="2400" dirty="0" err="1"/>
              <a:t>a,Point</a:t>
            </a:r>
            <a:r>
              <a:rPr lang="en-US" altLang="zh-CN" sz="2400" dirty="0"/>
              <a:t> </a:t>
            </a:r>
            <a:r>
              <a:rPr lang="en-US" altLang="zh-CN" sz="2400" dirty="0" err="1"/>
              <a:t>b,Point</a:t>
            </a:r>
            <a:r>
              <a:rPr lang="en-US" altLang="zh-CN" sz="2400" dirty="0"/>
              <a:t> </a:t>
            </a:r>
            <a:r>
              <a:rPr lang="en-US" altLang="zh-CN" sz="2400" dirty="0" err="1"/>
              <a:t>c,Point</a:t>
            </a:r>
            <a:r>
              <a:rPr lang="en-US" altLang="zh-CN" sz="2400" dirty="0"/>
              <a:t> d){ //Line1:ab,  Line2:cd</a:t>
            </a:r>
          </a:p>
          <a:p>
            <a:pPr marL="0" indent="0">
              <a:buNone/>
            </a:pPr>
            <a:r>
              <a:rPr lang="en-US" altLang="zh-CN" sz="2400" dirty="0"/>
              <a:t>    double s1 = Cross(b-</a:t>
            </a:r>
            <a:r>
              <a:rPr lang="en-US" altLang="zh-CN" sz="2400" dirty="0" err="1"/>
              <a:t>a,c</a:t>
            </a:r>
            <a:r>
              <a:rPr lang="en-US" altLang="zh-CN" sz="2400" dirty="0"/>
              <a:t>-a);</a:t>
            </a:r>
          </a:p>
          <a:p>
            <a:pPr marL="0" indent="0">
              <a:buNone/>
            </a:pPr>
            <a:r>
              <a:rPr lang="en-US" altLang="zh-CN" sz="2400" dirty="0"/>
              <a:t>    double s2 = Cross(b-</a:t>
            </a:r>
            <a:r>
              <a:rPr lang="en-US" altLang="zh-CN" sz="2400" dirty="0" err="1"/>
              <a:t>a,d</a:t>
            </a:r>
            <a:r>
              <a:rPr lang="en-US" altLang="zh-CN" sz="2400" dirty="0"/>
              <a:t>-a);            //</a:t>
            </a:r>
            <a:r>
              <a:rPr lang="zh-CN" altLang="en-US" sz="2400" dirty="0"/>
              <a:t>叉积有正负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return Point(</a:t>
            </a:r>
            <a:r>
              <a:rPr lang="en-US" altLang="zh-CN" sz="2400" dirty="0" err="1"/>
              <a:t>c.x</a:t>
            </a:r>
            <a:r>
              <a:rPr lang="en-US" altLang="zh-CN" sz="2400" dirty="0"/>
              <a:t>*s2-d.x*s1,c.y*s2-d.y*s1)/(s2-s1);</a:t>
            </a:r>
          </a:p>
          <a:p>
            <a:pPr marL="0" indent="0">
              <a:buNone/>
            </a:pPr>
            <a:r>
              <a:rPr lang="en-US" altLang="zh-CN" sz="2400" dirty="0"/>
              <a:t> }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9154" name="Picture 2" descr="C:\Users\luo\AppData\Local\Temp\ksohtml15192\wps2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032" y="1772816"/>
            <a:ext cx="2331907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67"/>
    </mc:Choice>
    <mc:Fallback xmlns="">
      <p:transition spd="slow" advTm="19167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判断两个线段是否相交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如果一条线段的两端在另一条线段的两侧，那么两个端点与另一线段的产生的两个叉积正负相反，也就是说两个叉积相乘为负。如果两条线段互相满足这一点，那么就是相交的。</a:t>
            </a:r>
            <a:endParaRPr lang="en-US" altLang="zh-CN" sz="2400" dirty="0"/>
          </a:p>
          <a:p>
            <a:pPr marL="0" indent="0">
              <a:buNone/>
            </a:pPr>
            <a:endParaRPr lang="zh-CN" altLang="en-US" sz="2400" dirty="0"/>
          </a:p>
          <a:p>
            <a:pPr marL="0" indent="0">
              <a:buNone/>
            </a:pPr>
            <a:r>
              <a:rPr lang="en-US" altLang="zh-CN" sz="2000" dirty="0"/>
              <a:t>bool </a:t>
            </a:r>
            <a:r>
              <a:rPr lang="en-US" altLang="zh-CN" sz="2000" dirty="0" err="1"/>
              <a:t>Cross_segment</a:t>
            </a:r>
            <a:r>
              <a:rPr lang="en-US" altLang="zh-CN" sz="2000" dirty="0"/>
              <a:t>(Point </a:t>
            </a:r>
            <a:r>
              <a:rPr lang="en-US" altLang="zh-CN" sz="2000" dirty="0" err="1"/>
              <a:t>a,Point</a:t>
            </a:r>
            <a:r>
              <a:rPr lang="en-US" altLang="zh-CN" sz="2000" dirty="0"/>
              <a:t> </a:t>
            </a:r>
            <a:r>
              <a:rPr lang="en-US" altLang="zh-CN" sz="2000" dirty="0" err="1"/>
              <a:t>b,Point</a:t>
            </a:r>
            <a:r>
              <a:rPr lang="en-US" altLang="zh-CN" sz="2000" dirty="0"/>
              <a:t> </a:t>
            </a:r>
            <a:r>
              <a:rPr lang="en-US" altLang="zh-CN" sz="2000" dirty="0" err="1"/>
              <a:t>c,Point</a:t>
            </a:r>
            <a:r>
              <a:rPr lang="en-US" altLang="zh-CN" sz="2000" dirty="0"/>
              <a:t> d){</a:t>
            </a:r>
          </a:p>
          <a:p>
            <a:pPr marL="0" indent="0">
              <a:buNone/>
            </a:pPr>
            <a:r>
              <a:rPr lang="en-US" altLang="zh-CN" sz="2000" dirty="0"/>
              <a:t>                              //Line1:ab,  Line2:cd</a:t>
            </a:r>
          </a:p>
          <a:p>
            <a:pPr marL="0" indent="0">
              <a:buNone/>
            </a:pPr>
            <a:r>
              <a:rPr lang="en-US" altLang="zh-CN" sz="2000" dirty="0"/>
              <a:t>	double c1=Cross(b-</a:t>
            </a:r>
            <a:r>
              <a:rPr lang="en-US" altLang="zh-CN" sz="2000" dirty="0" err="1"/>
              <a:t>a,c</a:t>
            </a:r>
            <a:r>
              <a:rPr lang="en-US" altLang="zh-CN" sz="2000" dirty="0"/>
              <a:t>-a),c2=Cross(b-</a:t>
            </a:r>
            <a:r>
              <a:rPr lang="en-US" altLang="zh-CN" sz="2000" dirty="0" err="1"/>
              <a:t>a,d</a:t>
            </a:r>
            <a:r>
              <a:rPr lang="en-US" altLang="zh-CN" sz="2000" dirty="0"/>
              <a:t>-a);</a:t>
            </a:r>
          </a:p>
          <a:p>
            <a:pPr marL="0" indent="0">
              <a:buNone/>
            </a:pPr>
            <a:r>
              <a:rPr lang="en-US" altLang="zh-CN" sz="2000" dirty="0"/>
              <a:t>	double d1=Cross(d-</a:t>
            </a:r>
            <a:r>
              <a:rPr lang="en-US" altLang="zh-CN" sz="2000" dirty="0" err="1"/>
              <a:t>c,a</a:t>
            </a:r>
            <a:r>
              <a:rPr lang="en-US" altLang="zh-CN" sz="2000" dirty="0"/>
              <a:t>-c),d2=Cross(d-</a:t>
            </a:r>
            <a:r>
              <a:rPr lang="en-US" altLang="zh-CN" sz="2000" dirty="0" err="1"/>
              <a:t>c,b</a:t>
            </a:r>
            <a:r>
              <a:rPr lang="en-US" altLang="zh-CN" sz="2000" dirty="0"/>
              <a:t>-c);</a:t>
            </a:r>
          </a:p>
          <a:p>
            <a:pPr marL="0" indent="0">
              <a:buNone/>
            </a:pPr>
            <a:r>
              <a:rPr lang="en-US" altLang="zh-CN" sz="2000" dirty="0"/>
              <a:t>	return 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(c1)*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(c2)&lt;0 &amp;&amp; 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(d1)*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(d2)&lt;0;  </a:t>
            </a:r>
          </a:p>
          <a:p>
            <a:pPr marL="0" indent="0">
              <a:buNone/>
            </a:pPr>
            <a:r>
              <a:rPr lang="en-US" altLang="zh-CN" sz="2000" dirty="0"/>
              <a:t>                                        //1</a:t>
            </a:r>
            <a:r>
              <a:rPr lang="zh-CN" altLang="en-US" sz="2000" dirty="0"/>
              <a:t>相交；</a:t>
            </a:r>
            <a:r>
              <a:rPr lang="en-US" altLang="zh-CN" sz="2000" dirty="0"/>
              <a:t>0</a:t>
            </a:r>
            <a:r>
              <a:rPr lang="zh-CN" altLang="en-US" sz="2000" dirty="0"/>
              <a:t>不相交</a:t>
            </a:r>
          </a:p>
          <a:p>
            <a:pPr marL="0" indent="0">
              <a:buNone/>
            </a:pPr>
            <a:r>
              <a:rPr lang="en-US" altLang="zh-CN" sz="2000" dirty="0"/>
              <a:t>}</a:t>
            </a:r>
            <a:endParaRPr lang="zh-CN" altLang="en-US" sz="20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37"/>
    </mc:Choice>
    <mc:Fallback xmlns="">
      <p:transition spd="slow" advTm="25337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判断点在多边形内部</a:t>
            </a:r>
            <a:endParaRPr lang="zh-CN" altLang="en-US" sz="2800" dirty="0">
              <a:solidFill>
                <a:srgbClr val="0070C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1417639"/>
            <a:ext cx="8229600" cy="4708525"/>
          </a:xfrm>
        </p:spPr>
        <p:txBody>
          <a:bodyPr/>
          <a:lstStyle/>
          <a:p>
            <a:r>
              <a:rPr lang="zh-CN" altLang="en-US" sz="2400" dirty="0"/>
              <a:t>转角法：把点</a:t>
            </a:r>
            <a:r>
              <a:rPr lang="en-US" altLang="zh-CN" sz="2400" dirty="0"/>
              <a:t>P</a:t>
            </a:r>
            <a:r>
              <a:rPr lang="zh-CN" altLang="en-US" sz="2400" dirty="0"/>
              <a:t>和多边形的每个点连接，逐个计算角度，绕多边形一周，看多边形相对于这个点总共转了多少度。如果是</a:t>
            </a:r>
            <a:r>
              <a:rPr lang="en-US" altLang="zh-CN" sz="2400" dirty="0"/>
              <a:t>360</a:t>
            </a:r>
            <a:r>
              <a:rPr lang="zh-CN" altLang="en-US" sz="2400" dirty="0"/>
              <a:t>度，说明点在多边形内；如果是</a:t>
            </a:r>
            <a:r>
              <a:rPr lang="en-US" altLang="zh-CN" sz="2400" dirty="0"/>
              <a:t>0</a:t>
            </a:r>
            <a:r>
              <a:rPr lang="zh-CN" altLang="en-US" sz="2400" dirty="0"/>
              <a:t>度，说明点在多边形外；如果是</a:t>
            </a:r>
            <a:r>
              <a:rPr lang="en-US" altLang="zh-CN" sz="2400" dirty="0"/>
              <a:t>180</a:t>
            </a:r>
            <a:r>
              <a:rPr lang="zh-CN" altLang="en-US" sz="2400" dirty="0"/>
              <a:t>度，说明点在多边形边界上。</a:t>
            </a:r>
            <a:endParaRPr lang="en-US" altLang="zh-CN" sz="2400" dirty="0"/>
          </a:p>
          <a:p>
            <a:endParaRPr lang="zh-CN" altLang="en-US" sz="2400" dirty="0"/>
          </a:p>
          <a:p>
            <a:pPr marL="0" indent="0">
              <a:buNone/>
            </a:pPr>
            <a:r>
              <a:rPr lang="en-US" altLang="zh-CN" sz="2400" dirty="0"/>
              <a:t>c = Cross(P-j,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-j)    </a:t>
            </a:r>
          </a:p>
          <a:p>
            <a:pPr marL="0" indent="0">
              <a:buNone/>
            </a:pPr>
            <a:r>
              <a:rPr lang="en-US" altLang="zh-CN" sz="2400" dirty="0"/>
              <a:t>u = </a:t>
            </a:r>
            <a:r>
              <a:rPr lang="en-US" altLang="zh-CN" sz="2400" dirty="0" err="1"/>
              <a:t>i.y</a:t>
            </a:r>
            <a:r>
              <a:rPr lang="en-US" altLang="zh-CN" sz="2400" dirty="0"/>
              <a:t> – </a:t>
            </a:r>
            <a:r>
              <a:rPr lang="en-US" altLang="zh-CN" sz="2400" dirty="0" err="1"/>
              <a:t>P.y</a:t>
            </a:r>
            <a:r>
              <a:rPr lang="en-US" altLang="zh-CN" sz="2400" dirty="0"/>
              <a:t>          </a:t>
            </a:r>
          </a:p>
          <a:p>
            <a:pPr marL="0" indent="0">
              <a:buNone/>
            </a:pPr>
            <a:r>
              <a:rPr lang="en-US" altLang="zh-CN" sz="2400" dirty="0"/>
              <a:t>v = </a:t>
            </a:r>
            <a:r>
              <a:rPr lang="en-US" altLang="zh-CN" sz="2400" dirty="0" err="1"/>
              <a:t>j.y</a:t>
            </a:r>
            <a:r>
              <a:rPr lang="en-US" altLang="zh-CN" sz="2400" dirty="0"/>
              <a:t> – </a:t>
            </a:r>
            <a:r>
              <a:rPr lang="en-US" altLang="zh-CN" sz="2400" dirty="0" err="1"/>
              <a:t>P.y</a:t>
            </a:r>
            <a:endParaRPr lang="en-US" altLang="zh-CN" sz="2400" dirty="0"/>
          </a:p>
          <a:p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0180" name="Picture 4" descr="C:\Users\luo\AppData\Local\Temp\ksohtml15192\wps2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3354388"/>
            <a:ext cx="4914900" cy="20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23"/>
    </mc:Choice>
    <mc:Fallback xmlns="">
      <p:transition spd="slow" advTm="27023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求多边形的面积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25216" y="3212977"/>
            <a:ext cx="8579296" cy="2913187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400" dirty="0"/>
              <a:t>double </a:t>
            </a:r>
            <a:r>
              <a:rPr lang="en-US" altLang="zh-CN" sz="2400" dirty="0" err="1"/>
              <a:t>Polygon_area</a:t>
            </a:r>
            <a:r>
              <a:rPr lang="en-US" altLang="zh-CN" sz="2400" dirty="0"/>
              <a:t>(Point *p, int n){   //Point *p</a:t>
            </a:r>
            <a:r>
              <a:rPr lang="zh-CN" altLang="en-US" sz="2400" dirty="0"/>
              <a:t>表示多边形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double area = 0;</a:t>
            </a:r>
          </a:p>
          <a:p>
            <a:pPr marL="0" indent="0">
              <a:buNone/>
            </a:pPr>
            <a:r>
              <a:rPr lang="en-US" altLang="zh-CN" sz="2400" dirty="0"/>
              <a:t>    for(int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 = 0;i &lt; </a:t>
            </a:r>
            <a:r>
              <a:rPr lang="en-US" altLang="zh-CN" sz="2400" dirty="0" err="1"/>
              <a:t>n;i</a:t>
            </a:r>
            <a:r>
              <a:rPr lang="en-US" altLang="zh-CN" sz="2400" dirty="0"/>
              <a:t>++)</a:t>
            </a:r>
          </a:p>
          <a:p>
            <a:pPr marL="0" indent="0">
              <a:buNone/>
            </a:pPr>
            <a:r>
              <a:rPr lang="en-US" altLang="zh-CN" sz="2400" dirty="0"/>
              <a:t>        area += Cross(p[</a:t>
            </a:r>
            <a:r>
              <a:rPr lang="en-US" altLang="zh-CN" sz="2400" dirty="0" err="1"/>
              <a:t>i</a:t>
            </a:r>
            <a:r>
              <a:rPr lang="en-US" altLang="zh-CN" sz="2400" dirty="0"/>
              <a:t>],p[(i+1)%n]);</a:t>
            </a:r>
          </a:p>
          <a:p>
            <a:pPr marL="0" indent="0">
              <a:buNone/>
            </a:pPr>
            <a:r>
              <a:rPr lang="en-US" altLang="zh-CN" sz="2400" dirty="0"/>
              <a:t>    return area/2;  //</a:t>
            </a:r>
            <a:r>
              <a:rPr lang="zh-CN" altLang="en-US" sz="2400" dirty="0"/>
              <a:t>面积有正负</a:t>
            </a:r>
          </a:p>
          <a:p>
            <a:pPr marL="0" indent="0">
              <a:buNone/>
            </a:pPr>
            <a:r>
              <a:rPr lang="en-US" altLang="zh-CN" sz="2400" dirty="0"/>
              <a:t>}</a:t>
            </a: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1202" name="Picture 2" descr="C:\Users\luo\AppData\Local\Temp\ksohtml15192\wps2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276" y="1471861"/>
            <a:ext cx="6996140" cy="1453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70"/>
    </mc:Choice>
    <mc:Fallback xmlns="">
      <p:transition spd="slow" advTm="4347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凸包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凸包问题：给定一些点，求能把所有这些点包含在内的面积最小的多边形。</a:t>
            </a:r>
          </a:p>
          <a:p>
            <a:r>
              <a:rPr lang="en-US" altLang="zh-CN" sz="2800" dirty="0"/>
              <a:t>Andrew</a:t>
            </a:r>
            <a:r>
              <a:rPr lang="zh-CN" altLang="en-US" sz="2800" dirty="0"/>
              <a:t>算法。算法做两次扫描，先从最左边的点沿“下凸包”扫描到最右边，再从最右边的点沿“上凸包”扫描到最左边，“上凸包”和“下凸包”合起来就是完整的凸包。</a:t>
            </a:r>
          </a:p>
          <a:p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65"/>
    </mc:Choice>
    <mc:Fallback xmlns="">
      <p:transition spd="slow" advTm="46665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2924944"/>
            <a:ext cx="8229600" cy="2808312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）把所有点按照横坐标</a:t>
            </a:r>
            <a:r>
              <a:rPr lang="en-US" altLang="zh-CN" sz="2400" i="1" dirty="0"/>
              <a:t>x</a:t>
            </a:r>
            <a:r>
              <a:rPr lang="zh-CN" altLang="en-US" sz="2400" dirty="0"/>
              <a:t>从小到大进行排序，如果</a:t>
            </a:r>
            <a:r>
              <a:rPr lang="en-US" altLang="zh-CN" sz="2400" i="1" dirty="0"/>
              <a:t>x</a:t>
            </a:r>
            <a:r>
              <a:rPr lang="zh-CN" altLang="en-US" sz="2400" dirty="0"/>
              <a:t>相同，按</a:t>
            </a:r>
            <a:r>
              <a:rPr lang="en-US" altLang="zh-CN" sz="2400" i="1" dirty="0"/>
              <a:t>y</a:t>
            </a:r>
            <a:r>
              <a:rPr lang="zh-CN" altLang="en-US" sz="2400" dirty="0"/>
              <a:t>从小到大排序。得到序列</a:t>
            </a:r>
            <a:r>
              <a:rPr lang="en-US" altLang="zh-CN" sz="2400" dirty="0"/>
              <a:t>{p</a:t>
            </a:r>
            <a:r>
              <a:rPr lang="en-US" altLang="zh-CN" sz="2400" baseline="-25000" dirty="0"/>
              <a:t>0</a:t>
            </a:r>
            <a:r>
              <a:rPr lang="en-US" altLang="zh-CN" sz="2400" dirty="0"/>
              <a:t>, p</a:t>
            </a:r>
            <a:r>
              <a:rPr lang="en-US" altLang="zh-CN" sz="2400" baseline="-25000" dirty="0"/>
              <a:t>1</a:t>
            </a:r>
            <a:r>
              <a:rPr lang="en-US" altLang="zh-CN" sz="2400" dirty="0"/>
              <a:t>, p</a:t>
            </a:r>
            <a:r>
              <a:rPr lang="en-US" altLang="zh-CN" sz="2400" baseline="-25000" dirty="0"/>
              <a:t>2</a:t>
            </a:r>
            <a:r>
              <a:rPr lang="en-US" altLang="zh-CN" sz="2400" dirty="0"/>
              <a:t>, ..., p</a:t>
            </a:r>
            <a:r>
              <a:rPr lang="en-US" altLang="zh-CN" sz="2400" baseline="-25000" dirty="0"/>
              <a:t>m</a:t>
            </a:r>
            <a:r>
              <a:rPr lang="en-US" altLang="zh-CN" sz="2400" dirty="0"/>
              <a:t>}</a:t>
            </a:r>
            <a:r>
              <a:rPr lang="zh-CN" altLang="en-US" sz="2400" dirty="0"/>
              <a:t>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）从左到右扫描所有点，求“下凸包”。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0</a:t>
            </a:r>
            <a:r>
              <a:rPr lang="zh-CN" altLang="en-US" sz="2400" dirty="0"/>
              <a:t>一定在凸包上，它是凸包的最左边的顶点，从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0</a:t>
            </a:r>
            <a:r>
              <a:rPr lang="zh-CN" altLang="en-US" sz="2400" dirty="0"/>
              <a:t>开始，依次检查</a:t>
            </a:r>
            <a:r>
              <a:rPr lang="en-US" altLang="zh-CN" sz="2400" dirty="0"/>
              <a:t>{p</a:t>
            </a:r>
            <a:r>
              <a:rPr lang="en-US" altLang="zh-CN" sz="2400" baseline="-25000" dirty="0"/>
              <a:t>1</a:t>
            </a:r>
            <a:r>
              <a:rPr lang="en-US" altLang="zh-CN" sz="2400" dirty="0"/>
              <a:t>, p</a:t>
            </a:r>
            <a:r>
              <a:rPr lang="en-US" altLang="zh-CN" sz="2400" baseline="-25000" dirty="0"/>
              <a:t>2</a:t>
            </a:r>
            <a:r>
              <a:rPr lang="en-US" altLang="zh-CN" sz="2400" dirty="0"/>
              <a:t>, ..., p</a:t>
            </a:r>
            <a:r>
              <a:rPr lang="en-US" altLang="zh-CN" sz="2400" baseline="-25000" dirty="0"/>
              <a:t>m</a:t>
            </a:r>
            <a:r>
              <a:rPr lang="en-US" altLang="zh-CN" sz="2400" dirty="0"/>
              <a:t>}</a:t>
            </a:r>
            <a:r>
              <a:rPr lang="zh-CN" altLang="en-US" sz="2400" dirty="0"/>
              <a:t>，扩展出“下凸包”。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）从右到左重新扫描所有点，求“上凸包”。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2226" name="Picture 2" descr="C:\Users\luo\AppData\Local\Temp\ksohtml15192\wps2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625" y="764704"/>
            <a:ext cx="6814127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14"/>
    </mc:Choice>
    <mc:Fallback xmlns="">
      <p:transition spd="slow" advTm="23714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最近点对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平面最近点对问题：给定平面上</a:t>
            </a:r>
            <a:r>
              <a:rPr lang="en-US" altLang="zh-CN" sz="2400" dirty="0"/>
              <a:t>n</a:t>
            </a:r>
            <a:r>
              <a:rPr lang="zh-CN" altLang="en-US" sz="2400" dirty="0"/>
              <a:t>个点，找出距离最近的两个点。</a:t>
            </a:r>
          </a:p>
          <a:p>
            <a:r>
              <a:rPr lang="zh-CN" altLang="en-US" sz="2400" dirty="0"/>
              <a:t>分治法：</a:t>
            </a:r>
          </a:p>
          <a:p>
            <a:pPr marL="400050" lvl="1" indent="0">
              <a:buNone/>
            </a:pPr>
            <a:r>
              <a:rPr lang="zh-CN" altLang="en-US" sz="2400" b="1" dirty="0"/>
              <a:t>划分</a:t>
            </a:r>
            <a:r>
              <a:rPr lang="zh-CN" altLang="en-US" sz="2400" dirty="0"/>
              <a:t>。把点的集合</a:t>
            </a:r>
            <a:r>
              <a:rPr lang="en-US" altLang="zh-CN" sz="2400" dirty="0"/>
              <a:t>S</a:t>
            </a:r>
            <a:r>
              <a:rPr lang="zh-CN" altLang="en-US" sz="2400" dirty="0"/>
              <a:t>平均分成两个子集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和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（按点的</a:t>
            </a:r>
            <a:r>
              <a:rPr lang="en-US" altLang="zh-CN" sz="2400" dirty="0"/>
              <a:t>x</a:t>
            </a:r>
            <a:r>
              <a:rPr lang="zh-CN" altLang="en-US" sz="2400" dirty="0"/>
              <a:t>坐标排序，然后按</a:t>
            </a:r>
            <a:r>
              <a:rPr lang="en-US" altLang="zh-CN" sz="2400" dirty="0"/>
              <a:t>x</a:t>
            </a:r>
            <a:r>
              <a:rPr lang="zh-CN" altLang="en-US" sz="2400" dirty="0"/>
              <a:t>的大小分成两半），然后每个子集再划分成更小的两个子集，递归这个过程，直到子集中只有</a:t>
            </a:r>
            <a:r>
              <a:rPr lang="en-US" altLang="zh-CN" sz="2400" dirty="0"/>
              <a:t>1</a:t>
            </a:r>
            <a:r>
              <a:rPr lang="zh-CN" altLang="en-US" sz="2400" dirty="0"/>
              <a:t>个点或</a:t>
            </a:r>
            <a:r>
              <a:rPr lang="en-US" altLang="zh-CN" sz="2400" dirty="0"/>
              <a:t>2</a:t>
            </a:r>
            <a:r>
              <a:rPr lang="zh-CN" altLang="en-US" sz="2400" dirty="0"/>
              <a:t>个点。</a:t>
            </a:r>
          </a:p>
          <a:p>
            <a:pPr marL="400050" lvl="1" indent="0">
              <a:buNone/>
            </a:pPr>
            <a:r>
              <a:rPr lang="zh-CN" altLang="en-US" sz="2400" b="1" dirty="0"/>
              <a:t>解决</a:t>
            </a:r>
            <a:r>
              <a:rPr lang="zh-CN" altLang="en-US" sz="2400" dirty="0"/>
              <a:t>。在每个子集中递归地求最近点对。</a:t>
            </a:r>
          </a:p>
          <a:p>
            <a:pPr marL="400050" lvl="1" indent="0">
              <a:buNone/>
            </a:pPr>
            <a:r>
              <a:rPr lang="zh-CN" altLang="en-US" sz="2400" b="1" dirty="0"/>
              <a:t>合并</a:t>
            </a:r>
            <a:r>
              <a:rPr lang="zh-CN" altLang="en-US" sz="2400" dirty="0"/>
              <a:t>。求出子集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和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的最接近点对后，合并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和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。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26"/>
    </mc:Choice>
    <mc:Fallback xmlns="">
      <p:transition spd="slow" advTm="33526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4564" y="699746"/>
            <a:ext cx="4762872" cy="685801"/>
          </a:xfrm>
        </p:spPr>
        <p:txBody>
          <a:bodyPr/>
          <a:lstStyle/>
          <a:p>
            <a:r>
              <a:rPr lang="zh-CN" altLang="en-US" sz="3200" dirty="0">
                <a:solidFill>
                  <a:srgbClr val="0070C0"/>
                </a:solidFill>
              </a:rPr>
              <a:t>合并时有两种情况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）集合 </a:t>
            </a:r>
            <a:r>
              <a:rPr lang="en-US" altLang="zh-CN" sz="2400" dirty="0"/>
              <a:t>S </a:t>
            </a:r>
            <a:r>
              <a:rPr lang="zh-CN" altLang="en-US" sz="2400" dirty="0"/>
              <a:t>中的最近点对在子集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内部或者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内部，那么可以简单地直接合并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和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）这两个点一个在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中，一个在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中，不能简单合并。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3250" name="Picture 2" descr="C:\Users\luo\AppData\Local\Temp\ksohtml15192\wps2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704" y="3212976"/>
            <a:ext cx="5904656" cy="253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42"/>
    </mc:Choice>
    <mc:Fallback xmlns="">
      <p:transition spd="slow" advTm="23242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0070C0"/>
                </a:solidFill>
              </a:rPr>
              <a:t>点和向量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定义点：坐标</a:t>
            </a:r>
            <a:r>
              <a:rPr lang="en-US" altLang="zh-CN" i="1" dirty="0"/>
              <a:t>(x, y)</a:t>
            </a:r>
            <a:endParaRPr lang="zh-CN" altLang="en-US" dirty="0"/>
          </a:p>
          <a:p>
            <a:pPr marL="400050" lvl="1" indent="0">
              <a:buNone/>
            </a:pPr>
            <a:r>
              <a:rPr lang="en-US" altLang="zh-CN" dirty="0"/>
              <a:t>struct Point{  </a:t>
            </a:r>
          </a:p>
          <a:p>
            <a:pPr marL="400050" lvl="1" indent="0">
              <a:buNone/>
            </a:pPr>
            <a:r>
              <a:rPr lang="en-US" altLang="zh-CN" dirty="0"/>
              <a:t>    double </a:t>
            </a:r>
            <a:r>
              <a:rPr lang="en-US" altLang="zh-CN" dirty="0" err="1"/>
              <a:t>x,y</a:t>
            </a:r>
            <a:r>
              <a:rPr lang="en-US" altLang="zh-CN" dirty="0"/>
              <a:t>;</a:t>
            </a:r>
          </a:p>
          <a:p>
            <a:pPr marL="400050" lvl="1" indent="0">
              <a:buNone/>
            </a:pPr>
            <a:r>
              <a:rPr lang="en-US" altLang="zh-CN" dirty="0"/>
              <a:t>    Point(){}</a:t>
            </a:r>
          </a:p>
          <a:p>
            <a:pPr marL="400050" lvl="1" indent="0">
              <a:buNone/>
            </a:pPr>
            <a:r>
              <a:rPr lang="en-US" altLang="zh-CN" dirty="0"/>
              <a:t>    Point(double </a:t>
            </a:r>
            <a:r>
              <a:rPr lang="en-US" altLang="zh-CN" dirty="0" err="1"/>
              <a:t>x,double</a:t>
            </a:r>
            <a:r>
              <a:rPr lang="en-US" altLang="zh-CN" dirty="0"/>
              <a:t> y):x(x),y(y){}</a:t>
            </a:r>
          </a:p>
          <a:p>
            <a:pPr marL="400050" lvl="1" indent="0">
              <a:buNone/>
            </a:pPr>
            <a:r>
              <a:rPr lang="en-US" altLang="zh-CN" dirty="0"/>
              <a:t>};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2">
            <p14:nvContentPartPr>
              <p14:cNvPr id="6" name="墨迹 5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30600" y="3800520"/>
              <a:ext cx="2857680" cy="79560"/>
            </p14:xfrm>
          </p:contentPart>
        </mc:Choice>
        <mc:Fallback xmlns="">
          <p:pic>
            <p:nvPicPr>
              <p:cNvPr id="6" name="墨迹 5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21240" y="3791160"/>
                <a:ext cx="2876400" cy="98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50"/>
    </mc:Choice>
    <mc:Fallback xmlns="">
      <p:transition spd="slow" advTm="20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706090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旋转卡壳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93999" y="5239138"/>
            <a:ext cx="8368502" cy="821284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dirty="0"/>
              <a:t>(1)</a:t>
            </a:r>
            <a:r>
              <a:rPr lang="zh-CN" altLang="en-US" sz="2000" dirty="0"/>
              <a:t>凸包最大距离点对    </a:t>
            </a:r>
            <a:r>
              <a:rPr lang="en-US" altLang="zh-CN" sz="2000" dirty="0"/>
              <a:t>(2)</a:t>
            </a:r>
            <a:r>
              <a:rPr lang="zh-CN" altLang="en-US" sz="2000" dirty="0"/>
              <a:t>凸包最短距离点对    </a:t>
            </a:r>
            <a:r>
              <a:rPr lang="en-US" altLang="zh-CN" sz="2000" dirty="0"/>
              <a:t>(3)</a:t>
            </a:r>
            <a:r>
              <a:rPr lang="zh-CN" altLang="en-US" sz="2000" dirty="0"/>
              <a:t>最小面积外接矩形    </a:t>
            </a:r>
            <a:endParaRPr lang="en-US" altLang="zh-CN" sz="2000" dirty="0"/>
          </a:p>
          <a:p>
            <a:pPr marL="0" indent="0">
              <a:buNone/>
            </a:pPr>
            <a:r>
              <a:rPr lang="en-US" altLang="zh-CN" sz="2000" dirty="0"/>
              <a:t>(4)</a:t>
            </a:r>
            <a:r>
              <a:rPr lang="zh-CN" altLang="en-US" sz="2000" dirty="0"/>
              <a:t>最小周长外接矩形    </a:t>
            </a:r>
            <a:r>
              <a:rPr lang="en-US" altLang="zh-CN" sz="2000" dirty="0"/>
              <a:t>(5)</a:t>
            </a:r>
            <a:r>
              <a:rPr lang="zh-CN" altLang="en-US" sz="2000" dirty="0"/>
              <a:t>凸包间的最大距离    </a:t>
            </a:r>
            <a:r>
              <a:rPr lang="en-US" altLang="zh-CN" sz="2000" dirty="0"/>
              <a:t>(6)</a:t>
            </a:r>
            <a:r>
              <a:rPr lang="zh-CN" altLang="en-US" sz="2000" dirty="0"/>
              <a:t>凸包间的最小距离</a:t>
            </a:r>
          </a:p>
          <a:p>
            <a:pPr marL="0" indent="0">
              <a:buNone/>
            </a:pPr>
            <a:endParaRPr lang="zh-CN" altLang="en-US" sz="20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4274" name="Picture 2" descr="C:\Users\luo\AppData\Local\Temp\ksohtml15192\wps2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038" y="1185883"/>
            <a:ext cx="7781925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86"/>
    </mc:Choice>
    <mc:Fallback xmlns="">
      <p:transition spd="slow" advTm="25786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半平面交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半平面就是平面的一半。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一个半平面用一条有向直线来定义。</a:t>
            </a: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endParaRPr lang="en-US" altLang="zh-CN" sz="2800" dirty="0"/>
          </a:p>
          <a:p>
            <a:endParaRPr lang="en-US" altLang="zh-CN" sz="2800" dirty="0"/>
          </a:p>
          <a:p>
            <a:endParaRPr lang="en-US" altLang="zh-CN" sz="2800" dirty="0"/>
          </a:p>
          <a:p>
            <a:endParaRPr lang="en-US" altLang="zh-CN" sz="2800" dirty="0"/>
          </a:p>
          <a:p>
            <a:pPr marL="0" indent="0" algn="ctr">
              <a:buNone/>
            </a:pPr>
            <a:r>
              <a:rPr lang="en-US" altLang="zh-CN" sz="2000" dirty="0"/>
              <a:t>(1)</a:t>
            </a:r>
            <a:r>
              <a:rPr lang="zh-CN" altLang="en-US" sz="2000" dirty="0"/>
              <a:t>围成一个凸多边形   </a:t>
            </a:r>
            <a:r>
              <a:rPr lang="en-US" altLang="zh-CN" sz="2000" dirty="0"/>
              <a:t>(2)</a:t>
            </a:r>
            <a:r>
              <a:rPr lang="zh-CN" altLang="en-US" sz="2000" dirty="0"/>
              <a:t>新的凸多边形   </a:t>
            </a:r>
            <a:r>
              <a:rPr lang="en-US" altLang="zh-CN" sz="2000" dirty="0"/>
              <a:t>(3)</a:t>
            </a:r>
            <a:r>
              <a:rPr lang="zh-CN" altLang="en-US" sz="2000" dirty="0"/>
              <a:t>不闭合的情况</a:t>
            </a:r>
          </a:p>
          <a:p>
            <a:endParaRPr lang="zh-CN" altLang="en-US" sz="2800" dirty="0"/>
          </a:p>
          <a:p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5298" name="Picture 2" descr="C:\Users\luo\AppData\Local\Temp\ksohtml15192\wps2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513" y="3140969"/>
            <a:ext cx="55149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27"/>
    </mc:Choice>
    <mc:Fallback xmlns="">
      <p:transition spd="slow" advTm="28127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922114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半平面交算法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）对所有半平面按极角排序。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）初始时，加入第</a:t>
            </a:r>
            <a:r>
              <a:rPr lang="en-US" altLang="zh-CN" sz="2400" dirty="0"/>
              <a:t>1</a:t>
            </a:r>
            <a:r>
              <a:rPr lang="zh-CN" altLang="en-US" sz="2400" dirty="0"/>
              <a:t>个半平面，双端队列的首和尾部都指向它。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）逐个加入和处理半平面。下图演示了基本情况，原来半平面只有</a:t>
            </a:r>
            <a:r>
              <a:rPr lang="en-US" altLang="zh-CN" sz="2400" dirty="0"/>
              <a:t>1</a:t>
            </a:r>
            <a:r>
              <a:rPr lang="zh-CN" altLang="en-US" sz="2400" dirty="0"/>
              <a:t>和</a:t>
            </a:r>
            <a:r>
              <a:rPr lang="en-US" altLang="zh-CN" sz="2400" dirty="0"/>
              <a:t>2</a:t>
            </a:r>
            <a:r>
              <a:rPr lang="zh-CN" altLang="en-US" sz="2400" dirty="0"/>
              <a:t>，加入半平面</a:t>
            </a:r>
            <a:r>
              <a:rPr lang="en-US" altLang="zh-CN" sz="2400" dirty="0"/>
              <a:t>3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 algn="ctr">
              <a:buNone/>
            </a:pPr>
            <a:endParaRPr lang="en-US" altLang="zh-CN" sz="1800" dirty="0"/>
          </a:p>
          <a:p>
            <a:pPr marL="0" indent="0" algn="ctr">
              <a:buNone/>
            </a:pPr>
            <a:r>
              <a:rPr lang="zh-CN" altLang="en-US" sz="2400" dirty="0"/>
              <a:t>在半平面</a:t>
            </a:r>
            <a:r>
              <a:rPr lang="en-US" altLang="zh-CN" sz="2400" dirty="0"/>
              <a:t>1</a:t>
            </a:r>
            <a:r>
              <a:rPr lang="zh-CN" altLang="en-US" sz="2400" dirty="0"/>
              <a:t>和</a:t>
            </a:r>
            <a:r>
              <a:rPr lang="en-US" altLang="zh-CN" sz="2400" dirty="0"/>
              <a:t>2</a:t>
            </a:r>
            <a:r>
              <a:rPr lang="zh-CN" altLang="en-US" sz="2400" dirty="0"/>
              <a:t>上加入半平面</a:t>
            </a:r>
            <a:r>
              <a:rPr lang="en-US" altLang="zh-CN" sz="2400" dirty="0"/>
              <a:t>3</a:t>
            </a:r>
            <a:r>
              <a:rPr lang="zh-CN" altLang="en-US" sz="2400" dirty="0"/>
              <a:t>的四种情况</a:t>
            </a:r>
          </a:p>
          <a:p>
            <a:pPr marL="0" indent="0">
              <a:buNone/>
            </a:pP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6322" name="Picture 2" descr="C:\Users\luo\AppData\Local\Temp\ksohtml15192\wps2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346" y="3810000"/>
            <a:ext cx="89154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22"/>
    </mc:Choice>
    <mc:Fallback xmlns="">
      <p:transition spd="slow" advTm="32422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47811" y="703040"/>
            <a:ext cx="8229600" cy="778098"/>
          </a:xfrm>
        </p:spPr>
        <p:txBody>
          <a:bodyPr/>
          <a:lstStyle/>
          <a:p>
            <a:r>
              <a:rPr lang="zh-CN" altLang="en-US" sz="3200" dirty="0">
                <a:solidFill>
                  <a:srgbClr val="0070C0"/>
                </a:solidFill>
              </a:rPr>
              <a:t>半平面交例题：</a:t>
            </a:r>
            <a:r>
              <a:rPr lang="en-US" altLang="zh-CN" sz="3200" dirty="0" err="1">
                <a:solidFill>
                  <a:srgbClr val="0070C0"/>
                </a:solidFill>
              </a:rPr>
              <a:t>hdu</a:t>
            </a:r>
            <a:r>
              <a:rPr lang="en-US" altLang="zh-CN" sz="3200" dirty="0">
                <a:solidFill>
                  <a:srgbClr val="0070C0"/>
                </a:solidFill>
              </a:rPr>
              <a:t> 2297 Run</a:t>
            </a:r>
            <a:endParaRPr lang="zh-CN" altLang="en-US" sz="3200" dirty="0">
              <a:solidFill>
                <a:srgbClr val="0070C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n</a:t>
            </a:r>
            <a:r>
              <a:rPr lang="zh-CN" altLang="en-US" sz="2800" dirty="0"/>
              <a:t>个人（</a:t>
            </a:r>
            <a:r>
              <a:rPr lang="en-US" altLang="zh-CN" sz="2800" dirty="0"/>
              <a:t>0&lt;n≤50000</a:t>
            </a:r>
            <a:r>
              <a:rPr lang="zh-CN" altLang="en-US" sz="2800" dirty="0"/>
              <a:t>）在一条笔直的路上跑马拉松。设初始时，每个人处于不同的位置，然后每个人都以自己的恒定速度不停地往前跑。</a:t>
            </a:r>
          </a:p>
          <a:p>
            <a:r>
              <a:rPr lang="zh-CN" altLang="en-US" sz="2800" dirty="0"/>
              <a:t>给定这</a:t>
            </a:r>
            <a:r>
              <a:rPr lang="en-US" altLang="zh-CN" sz="2800" dirty="0"/>
              <a:t>n</a:t>
            </a:r>
            <a:r>
              <a:rPr lang="zh-CN" altLang="en-US" sz="2800" dirty="0"/>
              <a:t>个人的初始位置和速度，问有多少人可能在某时刻成为第一。</a:t>
            </a:r>
          </a:p>
          <a:p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53"/>
    </mc:Choice>
    <mc:Fallback xmlns="">
      <p:transition spd="slow" advTm="26053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548681"/>
            <a:ext cx="8229600" cy="5577483"/>
          </a:xfrm>
        </p:spPr>
        <p:txBody>
          <a:bodyPr/>
          <a:lstStyle/>
          <a:p>
            <a:r>
              <a:rPr lang="zh-CN" altLang="en-US" sz="2400" dirty="0"/>
              <a:t>这一题是半平面交的裸题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algn="ctr"/>
            <a:r>
              <a:rPr lang="en-US" altLang="zh-CN" sz="2000" dirty="0"/>
              <a:t>(1)B</a:t>
            </a:r>
            <a:r>
              <a:rPr lang="zh-CN" altLang="en-US" sz="2000" dirty="0"/>
              <a:t>追赶</a:t>
            </a:r>
            <a:r>
              <a:rPr lang="en-US" altLang="zh-CN" sz="2000" dirty="0"/>
              <a:t>A                   (2)</a:t>
            </a:r>
            <a:r>
              <a:rPr lang="zh-CN" altLang="en-US" sz="2000" dirty="0"/>
              <a:t>半平面交</a:t>
            </a:r>
          </a:p>
          <a:p>
            <a:r>
              <a:rPr lang="zh-CN" altLang="en-US" sz="2400" dirty="0"/>
              <a:t>图</a:t>
            </a:r>
            <a:r>
              <a:rPr lang="en-US" altLang="zh-CN" sz="2400" dirty="0"/>
              <a:t>(1)</a:t>
            </a:r>
            <a:r>
              <a:rPr lang="zh-CN" altLang="en-US" sz="2400" dirty="0"/>
              <a:t>中的两条直线是两个人</a:t>
            </a:r>
            <a:r>
              <a:rPr lang="en-US" altLang="zh-CN" sz="2400" dirty="0"/>
              <a:t>A</a:t>
            </a:r>
            <a:r>
              <a:rPr lang="zh-CN" altLang="en-US" sz="2400" dirty="0"/>
              <a:t>和</a:t>
            </a:r>
            <a:r>
              <a:rPr lang="en-US" altLang="zh-CN" sz="2400" dirty="0"/>
              <a:t>B</a:t>
            </a:r>
            <a:r>
              <a:rPr lang="zh-CN" altLang="en-US" sz="2400" dirty="0"/>
              <a:t>的运动轨迹，交叉点</a:t>
            </a:r>
            <a:r>
              <a:rPr lang="en-US" altLang="zh-CN" sz="2400" i="1" dirty="0"/>
              <a:t>k</a:t>
            </a:r>
            <a:r>
              <a:rPr lang="zh-CN" altLang="en-US" sz="2400" dirty="0"/>
              <a:t>是</a:t>
            </a:r>
            <a:r>
              <a:rPr lang="en-US" altLang="zh-CN" sz="2400" dirty="0"/>
              <a:t>B</a:t>
            </a:r>
            <a:r>
              <a:rPr lang="zh-CN" altLang="en-US" sz="2400" dirty="0"/>
              <a:t>追上</a:t>
            </a:r>
            <a:r>
              <a:rPr lang="en-US" altLang="zh-CN" sz="2400" dirty="0"/>
              <a:t>A</a:t>
            </a:r>
            <a:r>
              <a:rPr lang="zh-CN" altLang="en-US" sz="2400" dirty="0"/>
              <a:t>的点。</a:t>
            </a:r>
          </a:p>
          <a:p>
            <a:r>
              <a:rPr lang="zh-CN" altLang="en-US" sz="2400" dirty="0"/>
              <a:t>如果有</a:t>
            </a:r>
            <a:r>
              <a:rPr lang="en-US" altLang="zh-CN" sz="2400" dirty="0"/>
              <a:t>n</a:t>
            </a:r>
            <a:r>
              <a:rPr lang="zh-CN" altLang="en-US" sz="2400" dirty="0"/>
              <a:t>个人，那么就有</a:t>
            </a:r>
            <a:r>
              <a:rPr lang="en-US" altLang="zh-CN" sz="2400" dirty="0"/>
              <a:t>n</a:t>
            </a:r>
            <a:r>
              <a:rPr lang="zh-CN" altLang="en-US" sz="2400" dirty="0"/>
              <a:t>条直线在第一象限，见图</a:t>
            </a:r>
            <a:r>
              <a:rPr lang="en-US" altLang="zh-CN" sz="2400" dirty="0"/>
              <a:t>(2)</a:t>
            </a:r>
            <a:r>
              <a:rPr lang="zh-CN" altLang="en-US" sz="2400" dirty="0"/>
              <a:t>。相交的点是追上的点，但追上后不一定排第一，例如图中的线</a:t>
            </a:r>
            <a:r>
              <a:rPr lang="en-US" altLang="zh-CN" sz="2400" dirty="0"/>
              <a:t>1</a:t>
            </a:r>
            <a:r>
              <a:rPr lang="zh-CN" altLang="en-US" sz="2400" dirty="0"/>
              <a:t>，它与其它线有两个交点，但都不是第一。只有凸面上的点才是题目要求的排名第一的点。</a:t>
            </a:r>
          </a:p>
          <a:p>
            <a:pPr marL="0" indent="0">
              <a:buNone/>
            </a:pP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7346" name="Picture 2" descr="C:\Users\luo\AppData\Local\Temp\ksohtml15192\wps3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688" y="980728"/>
            <a:ext cx="60198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51"/>
    </mc:Choice>
    <mc:Fallback xmlns="">
      <p:transition spd="slow" advTm="44551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两点之间的距离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）把两点看成直角三角形的两个顶点，斜边就是两点的距离。</a:t>
            </a:r>
          </a:p>
          <a:p>
            <a:pPr marL="0" indent="0">
              <a:buNone/>
            </a:pPr>
            <a:r>
              <a:rPr lang="en-US" altLang="zh-CN" sz="2400" dirty="0"/>
              <a:t>double Distance(Point A, Point B){</a:t>
            </a:r>
          </a:p>
          <a:p>
            <a:pPr marL="0" indent="0">
              <a:buNone/>
            </a:pPr>
            <a:r>
              <a:rPr lang="en-US" altLang="zh-CN" sz="2400" dirty="0"/>
              <a:t>     return </a:t>
            </a:r>
            <a:r>
              <a:rPr lang="en-US" altLang="zh-CN" sz="2400" dirty="0" err="1"/>
              <a:t>hypot</a:t>
            </a:r>
            <a:r>
              <a:rPr lang="en-US" altLang="zh-CN" sz="2400" dirty="0"/>
              <a:t>(</a:t>
            </a:r>
            <a:r>
              <a:rPr lang="en-US" altLang="zh-CN" sz="2400" dirty="0" err="1"/>
              <a:t>A.x-B.x,A.y-B.y</a:t>
            </a:r>
            <a:r>
              <a:rPr lang="en-US" altLang="zh-CN" sz="2400" dirty="0"/>
              <a:t>);</a:t>
            </a:r>
          </a:p>
          <a:p>
            <a:pPr marL="0" indent="0">
              <a:buNone/>
            </a:pPr>
            <a:r>
              <a:rPr lang="en-US" altLang="zh-CN" sz="2400" dirty="0"/>
              <a:t>}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）用</a:t>
            </a:r>
            <a:r>
              <a:rPr lang="en-US" altLang="zh-CN" sz="2400" dirty="0"/>
              <a:t>sqrt()</a:t>
            </a:r>
            <a:r>
              <a:rPr lang="zh-CN" altLang="en-US" sz="2400" dirty="0"/>
              <a:t>函数计算。</a:t>
            </a:r>
          </a:p>
          <a:p>
            <a:pPr marL="0" indent="0">
              <a:buNone/>
            </a:pPr>
            <a:r>
              <a:rPr lang="en-US" altLang="zh-CN" sz="2400" dirty="0"/>
              <a:t>double </a:t>
            </a:r>
            <a:r>
              <a:rPr lang="en-US" altLang="zh-CN" sz="2400" dirty="0" err="1"/>
              <a:t>Dist</a:t>
            </a:r>
            <a:r>
              <a:rPr lang="en-US" altLang="zh-CN" sz="2400" dirty="0"/>
              <a:t>(Point </a:t>
            </a:r>
            <a:r>
              <a:rPr lang="en-US" altLang="zh-CN" sz="2400" dirty="0" err="1"/>
              <a:t>A,Point</a:t>
            </a:r>
            <a:r>
              <a:rPr lang="en-US" altLang="zh-CN" sz="2400" dirty="0"/>
              <a:t> B){</a:t>
            </a:r>
          </a:p>
          <a:p>
            <a:pPr marL="0" indent="0">
              <a:buNone/>
            </a:pPr>
            <a:r>
              <a:rPr lang="en-US" altLang="zh-CN" sz="2400" dirty="0"/>
              <a:t>	return sqrt((</a:t>
            </a:r>
            <a:r>
              <a:rPr lang="en-US" altLang="zh-CN" sz="2400" dirty="0" err="1"/>
              <a:t>A.x-B.x</a:t>
            </a:r>
            <a:r>
              <a:rPr lang="en-US" altLang="zh-CN" sz="2400" dirty="0"/>
              <a:t>)*(</a:t>
            </a:r>
            <a:r>
              <a:rPr lang="en-US" altLang="zh-CN" sz="2400" dirty="0" err="1"/>
              <a:t>A.x-B.x</a:t>
            </a:r>
            <a:r>
              <a:rPr lang="en-US" altLang="zh-CN" sz="2400" dirty="0"/>
              <a:t>) + (</a:t>
            </a:r>
            <a:r>
              <a:rPr lang="en-US" altLang="zh-CN" sz="2400" dirty="0" err="1"/>
              <a:t>A.y-B.y</a:t>
            </a:r>
            <a:r>
              <a:rPr lang="en-US" altLang="zh-CN" sz="2400" dirty="0"/>
              <a:t>)*(</a:t>
            </a:r>
            <a:r>
              <a:rPr lang="en-US" altLang="zh-CN" sz="2400" dirty="0" err="1"/>
              <a:t>A.y-B.y</a:t>
            </a:r>
            <a:r>
              <a:rPr lang="en-US" altLang="zh-CN" sz="2400" dirty="0"/>
              <a:t>));</a:t>
            </a:r>
          </a:p>
          <a:p>
            <a:pPr marL="0" indent="0">
              <a:buNone/>
            </a:pPr>
            <a:r>
              <a:rPr lang="en-US" altLang="zh-CN" sz="2400" dirty="0"/>
              <a:t>}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418"/>
    </mc:Choice>
    <mc:Fallback xmlns="">
      <p:transition spd="slow" advTm="37418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向量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有大小有方向的量，称为向量（矢量）。只有大小而没有方向的量，称为标量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endParaRPr lang="zh-CN" altLang="en-US" sz="2400" dirty="0"/>
          </a:p>
          <a:p>
            <a:r>
              <a:rPr lang="zh-CN" altLang="en-US" sz="2400" dirty="0"/>
              <a:t>把向量看成从原点</a:t>
            </a:r>
            <a:r>
              <a:rPr lang="en-US" altLang="zh-CN" sz="2400" dirty="0"/>
              <a:t>(0, 0)</a:t>
            </a:r>
            <a:r>
              <a:rPr lang="zh-CN" altLang="en-US" sz="2400" dirty="0"/>
              <a:t>指向点</a:t>
            </a:r>
            <a:r>
              <a:rPr lang="en-US" altLang="zh-CN" sz="2400" dirty="0"/>
              <a:t>(x, y)</a:t>
            </a:r>
            <a:r>
              <a:rPr lang="zh-CN" altLang="en-US" sz="2400" dirty="0"/>
              <a:t>的一个有向线段。向量的表示，在形式上与点的表示完全一样：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typedef Point Vector;</a:t>
            </a:r>
            <a:endParaRPr lang="zh-CN" altLang="en-US" sz="2400" dirty="0"/>
          </a:p>
          <a:p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683"/>
    </mc:Choice>
    <mc:Fallback xmlns="">
      <p:transition spd="slow" advTm="29683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696912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向量的运算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1052737"/>
            <a:ext cx="8867328" cy="507342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）加：点与点的加法运算没有意义；点与向量相加得到另一个点；向量与向量相加得到另外一个向量。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Point operator + (Point B){</a:t>
            </a:r>
          </a:p>
          <a:p>
            <a:pPr marL="0" indent="0">
              <a:buNone/>
            </a:pPr>
            <a:r>
              <a:rPr lang="en-US" altLang="zh-CN" sz="2400" dirty="0"/>
              <a:t>                   return  Point(</a:t>
            </a:r>
            <a:r>
              <a:rPr lang="en-US" altLang="zh-CN" sz="2400" dirty="0" err="1"/>
              <a:t>x+B.x,y+B.y</a:t>
            </a:r>
            <a:r>
              <a:rPr lang="en-US" altLang="zh-CN" sz="2400" dirty="0"/>
              <a:t>);}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）减：两个点的差是一个向量；向量</a:t>
            </a:r>
            <a:r>
              <a:rPr lang="en-US" altLang="zh-CN" sz="2400" dirty="0"/>
              <a:t>A</a:t>
            </a:r>
            <a:r>
              <a:rPr lang="zh-CN" altLang="en-US" sz="2400" dirty="0"/>
              <a:t>减</a:t>
            </a:r>
            <a:r>
              <a:rPr lang="en-US" altLang="zh-CN" sz="2400" dirty="0"/>
              <a:t>B</a:t>
            </a:r>
            <a:r>
              <a:rPr lang="zh-CN" altLang="en-US" sz="2400" dirty="0"/>
              <a:t>，得到由</a:t>
            </a:r>
            <a:r>
              <a:rPr lang="en-US" altLang="zh-CN" sz="2400" dirty="0"/>
              <a:t>B</a:t>
            </a:r>
            <a:r>
              <a:rPr lang="zh-CN" altLang="en-US" sz="2400" dirty="0"/>
              <a:t>指向</a:t>
            </a:r>
            <a:r>
              <a:rPr lang="en-US" altLang="zh-CN" sz="2400" dirty="0"/>
              <a:t>A</a:t>
            </a:r>
            <a:r>
              <a:rPr lang="zh-CN" altLang="en-US" sz="2400" dirty="0"/>
              <a:t>的向量。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Point operator - (Point B){return Point(x-</a:t>
            </a:r>
            <a:r>
              <a:rPr lang="en-US" altLang="zh-CN" sz="2400" dirty="0" err="1"/>
              <a:t>B.x,y</a:t>
            </a:r>
            <a:r>
              <a:rPr lang="en-US" altLang="zh-CN" sz="2400" dirty="0"/>
              <a:t>-</a:t>
            </a:r>
            <a:r>
              <a:rPr lang="en-US" altLang="zh-CN" sz="2400" dirty="0" err="1"/>
              <a:t>B.y</a:t>
            </a:r>
            <a:r>
              <a:rPr lang="en-US" altLang="zh-CN" sz="2400" dirty="0"/>
              <a:t>);}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zh-CN" altLang="en-US" sz="2000" dirty="0"/>
              <a:t>向量加                     向量减</a:t>
            </a:r>
            <a:endParaRPr lang="en-US" altLang="zh-CN" sz="2000" dirty="0"/>
          </a:p>
          <a:p>
            <a:pPr marL="0" indent="0">
              <a:buNone/>
            </a:pPr>
            <a:r>
              <a:rPr lang="en-US" altLang="zh-CN" sz="2400" dirty="0"/>
              <a:t>	  </a:t>
            </a: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3010" name="Picture 2" descr="C:\Users\luo\AppData\Local\Temp\ksohtml15192\wps1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546" y="3861048"/>
            <a:ext cx="40767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27"/>
    </mc:Choice>
    <mc:Fallback xmlns="">
      <p:transition spd="slow" advTm="4832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1124745"/>
            <a:ext cx="8579296" cy="5001419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）乘：向量与实数相乘得到等比例放大的向量。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Point operator * (double k){return Point(x*</a:t>
            </a:r>
            <a:r>
              <a:rPr lang="en-US" altLang="zh-CN" sz="2400" dirty="0" err="1"/>
              <a:t>k,y</a:t>
            </a:r>
            <a:r>
              <a:rPr lang="en-US" altLang="zh-CN" sz="2400" dirty="0"/>
              <a:t>*k);}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4</a:t>
            </a:r>
            <a:r>
              <a:rPr lang="zh-CN" altLang="en-US" sz="2400" dirty="0"/>
              <a:t>）除：向量与实数相除得到等比例缩小的向量。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Point operator / (double k){return Point(x/</a:t>
            </a:r>
            <a:r>
              <a:rPr lang="en-US" altLang="zh-CN" sz="2400" dirty="0" err="1"/>
              <a:t>k,y</a:t>
            </a:r>
            <a:r>
              <a:rPr lang="en-US" altLang="zh-CN" sz="2400" dirty="0"/>
              <a:t>/k);}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5</a:t>
            </a:r>
            <a:r>
              <a:rPr lang="zh-CN" altLang="en-US" sz="2400" dirty="0"/>
              <a:t>）等于：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bool operator == (Point B){</a:t>
            </a:r>
          </a:p>
          <a:p>
            <a:pPr marL="0" indent="0">
              <a:buNone/>
            </a:pPr>
            <a:r>
              <a:rPr lang="en-US" altLang="zh-CN" sz="2400" dirty="0"/>
              <a:t>               return 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(x-</a:t>
            </a:r>
            <a:r>
              <a:rPr lang="en-US" altLang="zh-CN" sz="2400" dirty="0" err="1"/>
              <a:t>B.x</a:t>
            </a:r>
            <a:r>
              <a:rPr lang="en-US" altLang="zh-CN" sz="2400" dirty="0"/>
              <a:t>)==0 &amp;&amp; 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(y-</a:t>
            </a:r>
            <a:r>
              <a:rPr lang="en-US" altLang="zh-CN" sz="2400" dirty="0" err="1"/>
              <a:t>B.y</a:t>
            </a:r>
            <a:r>
              <a:rPr lang="en-US" altLang="zh-CN" sz="2400" dirty="0"/>
              <a:t>)==0;</a:t>
            </a:r>
          </a:p>
          <a:p>
            <a:pPr marL="0" indent="0">
              <a:buNone/>
            </a:pPr>
            <a:r>
              <a:rPr lang="en-US" altLang="zh-CN" sz="2400" dirty="0"/>
              <a:t>           }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65"/>
    </mc:Choice>
    <mc:Fallback xmlns="">
      <p:transition spd="slow" advTm="23865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向量</a:t>
            </a:r>
            <a:r>
              <a:rPr lang="en-US" altLang="zh-CN" sz="2800" dirty="0"/>
              <a:t>A</a:t>
            </a:r>
            <a:r>
              <a:rPr lang="zh-CN" altLang="en-US" sz="2800" dirty="0"/>
              <a:t>和</a:t>
            </a:r>
            <a:r>
              <a:rPr lang="en-US" altLang="zh-CN" sz="2800" dirty="0"/>
              <a:t>B</a:t>
            </a:r>
            <a:r>
              <a:rPr lang="zh-CN" altLang="en-US" sz="2800" dirty="0"/>
              <a:t>的点积为</a:t>
            </a:r>
            <a:r>
              <a:rPr lang="en-US" altLang="zh-CN" sz="2800" i="1" dirty="0"/>
              <a:t>A•B</a:t>
            </a:r>
            <a:r>
              <a:rPr lang="zh-CN" altLang="en-US" sz="2800" dirty="0"/>
              <a:t>，定义</a:t>
            </a:r>
          </a:p>
          <a:p>
            <a:pPr marL="0" indent="0">
              <a:buNone/>
            </a:pPr>
            <a:r>
              <a:rPr lang="en-US" altLang="zh-CN" sz="2800" i="1" dirty="0"/>
              <a:t>	A•B = |A| |B| cos</a:t>
            </a:r>
            <a:r>
              <a:rPr lang="el-GR" altLang="zh-CN" sz="2800" i="1" dirty="0"/>
              <a:t>θ</a:t>
            </a:r>
            <a:endParaRPr lang="en-US" altLang="zh-CN" sz="2800" i="1" dirty="0"/>
          </a:p>
          <a:p>
            <a:pPr marL="0" indent="0">
              <a:buNone/>
            </a:pPr>
            <a:endParaRPr lang="en-US" altLang="zh-CN" sz="2800" i="1" dirty="0"/>
          </a:p>
          <a:p>
            <a:pPr marL="0" indent="0">
              <a:buNone/>
            </a:pPr>
            <a:endParaRPr lang="en-US" altLang="zh-CN" sz="2800" i="1" dirty="0"/>
          </a:p>
          <a:p>
            <a:pPr marL="0" indent="0">
              <a:buNone/>
            </a:pPr>
            <a:r>
              <a:rPr lang="en-US" altLang="zh-CN" sz="2800" dirty="0"/>
              <a:t>double Dot(Vector </a:t>
            </a:r>
            <a:r>
              <a:rPr lang="en-US" altLang="zh-CN" sz="2800" dirty="0" err="1"/>
              <a:t>A,Vector</a:t>
            </a:r>
            <a:r>
              <a:rPr lang="en-US" altLang="zh-CN" sz="2800" dirty="0"/>
              <a:t> B){</a:t>
            </a:r>
          </a:p>
          <a:p>
            <a:pPr marL="0" indent="0">
              <a:buNone/>
            </a:pPr>
            <a:r>
              <a:rPr lang="en-US" altLang="zh-CN" sz="2800" dirty="0"/>
              <a:t>     return </a:t>
            </a:r>
            <a:r>
              <a:rPr lang="en-US" altLang="zh-CN" sz="2800" dirty="0" err="1"/>
              <a:t>A.x</a:t>
            </a:r>
            <a:r>
              <a:rPr lang="en-US" altLang="zh-CN" sz="2800" dirty="0"/>
              <a:t>*</a:t>
            </a:r>
            <a:r>
              <a:rPr lang="en-US" altLang="zh-CN" sz="2800" dirty="0" err="1"/>
              <a:t>B.x</a:t>
            </a:r>
            <a:r>
              <a:rPr lang="en-US" altLang="zh-CN" sz="2800" dirty="0"/>
              <a:t> + </a:t>
            </a:r>
            <a:r>
              <a:rPr lang="en-US" altLang="zh-CN" sz="2800" dirty="0" err="1"/>
              <a:t>A.y</a:t>
            </a:r>
            <a:r>
              <a:rPr lang="en-US" altLang="zh-CN" sz="2800" dirty="0"/>
              <a:t>*</a:t>
            </a:r>
            <a:r>
              <a:rPr lang="en-US" altLang="zh-CN" sz="2800" dirty="0" err="1"/>
              <a:t>B.y</a:t>
            </a:r>
            <a:r>
              <a:rPr lang="en-US" altLang="zh-CN" sz="2800" dirty="0"/>
              <a:t>;</a:t>
            </a:r>
          </a:p>
          <a:p>
            <a:pPr marL="0" indent="0">
              <a:buNone/>
            </a:pPr>
            <a:r>
              <a:rPr lang="en-US" altLang="zh-CN" sz="2800" dirty="0"/>
              <a:t>}</a:t>
            </a:r>
          </a:p>
          <a:p>
            <a:pPr marL="0" indent="0">
              <a:buNone/>
            </a:pPr>
            <a:endParaRPr lang="el-GR" altLang="zh-CN" sz="2800" dirty="0"/>
          </a:p>
          <a:p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4034" name="Picture 2" descr="C:\Users\luo\AppData\Local\Temp\ksohtml15192\wps1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120" y="1804141"/>
            <a:ext cx="3312368" cy="205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994"/>
    </mc:Choice>
    <mc:Fallback xmlns="">
      <p:transition spd="slow" advTm="58994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点积的应用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）判断</a:t>
            </a:r>
            <a:r>
              <a:rPr lang="en-US" altLang="zh-CN" sz="2800" dirty="0"/>
              <a:t>A</a:t>
            </a:r>
            <a:r>
              <a:rPr lang="zh-CN" altLang="en-US" sz="2800" dirty="0"/>
              <a:t>与</a:t>
            </a:r>
            <a:r>
              <a:rPr lang="en-US" altLang="zh-CN" sz="2800" dirty="0"/>
              <a:t>B</a:t>
            </a:r>
            <a:r>
              <a:rPr lang="zh-CN" altLang="en-US" sz="2800" dirty="0"/>
              <a:t>的夹角是钝角还是锐角</a:t>
            </a:r>
          </a:p>
          <a:p>
            <a:pPr marL="0" indent="0">
              <a:buNone/>
            </a:pPr>
            <a:r>
              <a:rPr lang="zh-CN" altLang="en-US" sz="2800" dirty="0"/>
              <a:t>	点积有正负：</a:t>
            </a:r>
          </a:p>
          <a:p>
            <a:pPr marL="0" indent="0">
              <a:buNone/>
            </a:pPr>
            <a:r>
              <a:rPr lang="en-US" altLang="zh-CN" sz="2800" dirty="0"/>
              <a:t>	</a:t>
            </a:r>
            <a:r>
              <a:rPr lang="zh-CN" altLang="en-US" sz="2800" dirty="0"/>
              <a:t>若</a:t>
            </a:r>
            <a:r>
              <a:rPr lang="en-US" altLang="zh-CN" sz="2800" dirty="0"/>
              <a:t>dot(A, B) &gt; 0</a:t>
            </a:r>
            <a:r>
              <a:rPr lang="zh-CN" altLang="en-US" sz="2800" dirty="0"/>
              <a:t>，</a:t>
            </a:r>
            <a:r>
              <a:rPr lang="en-US" altLang="zh-CN" sz="2800" dirty="0"/>
              <a:t>A</a:t>
            </a:r>
            <a:r>
              <a:rPr lang="zh-CN" altLang="en-US" sz="2800" dirty="0"/>
              <a:t>与</a:t>
            </a:r>
            <a:r>
              <a:rPr lang="en-US" altLang="zh-CN" sz="2800" dirty="0"/>
              <a:t>B</a:t>
            </a:r>
            <a:r>
              <a:rPr lang="zh-CN" altLang="en-US" sz="2800" dirty="0"/>
              <a:t>的夹角为锐角；</a:t>
            </a:r>
          </a:p>
          <a:p>
            <a:pPr marL="0" indent="0">
              <a:buNone/>
            </a:pPr>
            <a:r>
              <a:rPr lang="zh-CN" altLang="en-US" sz="2800" dirty="0"/>
              <a:t>	若</a:t>
            </a:r>
            <a:r>
              <a:rPr lang="en-US" altLang="zh-CN" sz="2800" dirty="0"/>
              <a:t>dot(A, B) &lt; 0</a:t>
            </a:r>
            <a:r>
              <a:rPr lang="zh-CN" altLang="en-US" sz="2800" dirty="0"/>
              <a:t>，</a:t>
            </a:r>
            <a:r>
              <a:rPr lang="en-US" altLang="zh-CN" sz="2800" dirty="0"/>
              <a:t>A</a:t>
            </a:r>
            <a:r>
              <a:rPr lang="zh-CN" altLang="en-US" sz="2800" dirty="0"/>
              <a:t>与</a:t>
            </a:r>
            <a:r>
              <a:rPr lang="en-US" altLang="zh-CN" sz="2800" dirty="0"/>
              <a:t>B</a:t>
            </a:r>
            <a:r>
              <a:rPr lang="zh-CN" altLang="en-US" sz="2800" dirty="0"/>
              <a:t>的夹角为钝角；</a:t>
            </a:r>
          </a:p>
          <a:p>
            <a:pPr marL="0" indent="0">
              <a:buNone/>
            </a:pPr>
            <a:r>
              <a:rPr lang="zh-CN" altLang="en-US" sz="2800" dirty="0"/>
              <a:t>	若</a:t>
            </a:r>
            <a:r>
              <a:rPr lang="en-US" altLang="zh-CN" sz="2800" dirty="0"/>
              <a:t>dot(A, B) = 0</a:t>
            </a:r>
            <a:r>
              <a:rPr lang="zh-CN" altLang="en-US" sz="2800" dirty="0"/>
              <a:t>，</a:t>
            </a:r>
            <a:r>
              <a:rPr lang="en-US" altLang="zh-CN" sz="2800" dirty="0"/>
              <a:t>A</a:t>
            </a:r>
            <a:r>
              <a:rPr lang="zh-CN" altLang="en-US" sz="2800" dirty="0"/>
              <a:t>与</a:t>
            </a:r>
            <a:r>
              <a:rPr lang="en-US" altLang="zh-CN" sz="2800" dirty="0"/>
              <a:t>B</a:t>
            </a:r>
            <a:r>
              <a:rPr lang="zh-CN" altLang="en-US" sz="2800" dirty="0"/>
              <a:t>的夹角为直角。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834"/>
    </mc:Choice>
    <mc:Fallback xmlns="">
      <p:transition spd="slow" advTm="52834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fbc15bb2-d263-4c42-85e7-358267775f15}"/>
</p:tagLst>
</file>

<file path=ppt/theme/theme1.xml><?xml version="1.0" encoding="utf-8"?>
<a:theme xmlns:a="http://schemas.openxmlformats.org/drawingml/2006/main" name="默认设计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</TotalTime>
  <Words>2589</Words>
  <Application>Microsoft Office PowerPoint</Application>
  <PresentationFormat>宽屏</PresentationFormat>
  <Paragraphs>283</Paragraphs>
  <Slides>34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2" baseType="lpstr">
      <vt:lpstr>等线</vt:lpstr>
      <vt:lpstr>等线 Light</vt:lpstr>
      <vt:lpstr>宋体</vt:lpstr>
      <vt:lpstr>Arial</vt:lpstr>
      <vt:lpstr>Calibri</vt:lpstr>
      <vt:lpstr>Calibri Light</vt:lpstr>
      <vt:lpstr>Wingdings</vt:lpstr>
      <vt:lpstr>默认设计模板</vt:lpstr>
      <vt:lpstr>8.1 二维几何</vt:lpstr>
      <vt:lpstr>二维几何基础</vt:lpstr>
      <vt:lpstr>点和向量</vt:lpstr>
      <vt:lpstr>两点之间的距离</vt:lpstr>
      <vt:lpstr>向量</vt:lpstr>
      <vt:lpstr>向量的运算</vt:lpstr>
      <vt:lpstr>PowerPoint 演示文稿</vt:lpstr>
      <vt:lpstr>点积</vt:lpstr>
      <vt:lpstr>点积的应用</vt:lpstr>
      <vt:lpstr>PowerPoint 演示文稿</vt:lpstr>
      <vt:lpstr>叉积</vt:lpstr>
      <vt:lpstr>叉积的基本应用</vt:lpstr>
      <vt:lpstr>PowerPoint 演示文稿</vt:lpstr>
      <vt:lpstr>PowerPoint 演示文稿</vt:lpstr>
      <vt:lpstr>直线的表示</vt:lpstr>
      <vt:lpstr>点和直线的位置关系</vt:lpstr>
      <vt:lpstr>点到直线的距离</vt:lpstr>
      <vt:lpstr>点在直线上的投影</vt:lpstr>
      <vt:lpstr>点关于直线的对称点</vt:lpstr>
      <vt:lpstr>点到线段的距离</vt:lpstr>
      <vt:lpstr>两条直线的位置关系</vt:lpstr>
      <vt:lpstr>两条直线的交点</vt:lpstr>
      <vt:lpstr>判断两个线段是否相交</vt:lpstr>
      <vt:lpstr>判断点在多边形内部</vt:lpstr>
      <vt:lpstr>求多边形的面积</vt:lpstr>
      <vt:lpstr>凸包</vt:lpstr>
      <vt:lpstr>PowerPoint 演示文稿</vt:lpstr>
      <vt:lpstr>最近点对</vt:lpstr>
      <vt:lpstr>合并时有两种情况</vt:lpstr>
      <vt:lpstr>旋转卡壳</vt:lpstr>
      <vt:lpstr>半平面交</vt:lpstr>
      <vt:lpstr>半平面交算法</vt:lpstr>
      <vt:lpstr>半平面交例题：hdu 2297 Run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作业1</dc:title>
  <dc:creator>微软用户</dc:creator>
  <cp:lastModifiedBy>ECUST</cp:lastModifiedBy>
  <cp:revision>1737</cp:revision>
  <dcterms:created xsi:type="dcterms:W3CDTF">2012-02-15T09:22:00Z</dcterms:created>
  <dcterms:modified xsi:type="dcterms:W3CDTF">2023-02-23T10:55:05Z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